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7556500" cy="10699750"/>
  <p:notesSz cx="7556500" cy="1069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223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6922"/>
            <a:ext cx="6423025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91860"/>
            <a:ext cx="528955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556500" cy="10687685"/>
          </a:xfrm>
          <a:custGeom>
            <a:avLst/>
            <a:gdLst/>
            <a:ahLst/>
            <a:cxnLst/>
            <a:rect l="l" t="t" r="r" b="b"/>
            <a:pathLst>
              <a:path w="7556500" h="10687685">
                <a:moveTo>
                  <a:pt x="7556499" y="10687592"/>
                </a:moveTo>
                <a:lnTo>
                  <a:pt x="0" y="10687592"/>
                </a:lnTo>
                <a:lnTo>
                  <a:pt x="0" y="0"/>
                </a:lnTo>
                <a:lnTo>
                  <a:pt x="7556499" y="0"/>
                </a:lnTo>
                <a:lnTo>
                  <a:pt x="7556499" y="10687592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1457" y="4894264"/>
            <a:ext cx="4133585" cy="87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60942"/>
            <a:ext cx="680085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50768"/>
            <a:ext cx="2418080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87685"/>
            <a:chOff x="0" y="0"/>
            <a:chExt cx="7556500" cy="10687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6499" cy="10687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27066"/>
              <a:ext cx="7555991" cy="81605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43438" cy="6189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341561"/>
              <a:ext cx="7466330" cy="5346065"/>
            </a:xfrm>
            <a:custGeom>
              <a:avLst/>
              <a:gdLst/>
              <a:ahLst/>
              <a:cxnLst/>
              <a:rect l="l" t="t" r="r" b="b"/>
              <a:pathLst>
                <a:path w="7466330" h="5346065">
                  <a:moveTo>
                    <a:pt x="0" y="5346031"/>
                  </a:moveTo>
                  <a:lnTo>
                    <a:pt x="0" y="2457206"/>
                  </a:lnTo>
                  <a:lnTo>
                    <a:pt x="2839541" y="0"/>
                  </a:lnTo>
                  <a:lnTo>
                    <a:pt x="7465746" y="5346031"/>
                  </a:lnTo>
                  <a:lnTo>
                    <a:pt x="0" y="5346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2831" y="4993690"/>
              <a:ext cx="4909820" cy="5694045"/>
            </a:xfrm>
            <a:custGeom>
              <a:avLst/>
              <a:gdLst/>
              <a:ahLst/>
              <a:cxnLst/>
              <a:rect l="l" t="t" r="r" b="b"/>
              <a:pathLst>
                <a:path w="4909820" h="5694045">
                  <a:moveTo>
                    <a:pt x="4909747" y="5693902"/>
                  </a:moveTo>
                  <a:lnTo>
                    <a:pt x="2478358" y="5693902"/>
                  </a:lnTo>
                  <a:lnTo>
                    <a:pt x="0" y="0"/>
                  </a:lnTo>
                  <a:lnTo>
                    <a:pt x="4909747" y="5693902"/>
                  </a:lnTo>
                  <a:close/>
                </a:path>
              </a:pathLst>
            </a:custGeom>
            <a:solidFill>
              <a:srgbClr val="176A7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9171" y="3065114"/>
              <a:ext cx="321945" cy="291465"/>
            </a:xfrm>
            <a:custGeom>
              <a:avLst/>
              <a:gdLst/>
              <a:ahLst/>
              <a:cxnLst/>
              <a:rect l="l" t="t" r="r" b="b"/>
              <a:pathLst>
                <a:path w="321945" h="291464">
                  <a:moveTo>
                    <a:pt x="321598" y="291430"/>
                  </a:moveTo>
                  <a:lnTo>
                    <a:pt x="0" y="204673"/>
                  </a:lnTo>
                  <a:lnTo>
                    <a:pt x="227715" y="0"/>
                  </a:lnTo>
                  <a:lnTo>
                    <a:pt x="321598" y="291430"/>
                  </a:lnTo>
                  <a:close/>
                </a:path>
              </a:pathLst>
            </a:custGeom>
            <a:solidFill>
              <a:srgbClr val="C66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28010"/>
              <a:ext cx="5831751" cy="52183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7182" y="1176122"/>
              <a:ext cx="1798809" cy="22540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42719" y="8814753"/>
              <a:ext cx="315595" cy="309245"/>
            </a:xfrm>
            <a:custGeom>
              <a:avLst/>
              <a:gdLst/>
              <a:ahLst/>
              <a:cxnLst/>
              <a:rect l="l" t="t" r="r" b="b"/>
              <a:pathLst>
                <a:path w="315595" h="309245">
                  <a:moveTo>
                    <a:pt x="244970" y="308986"/>
                  </a:moveTo>
                  <a:lnTo>
                    <a:pt x="0" y="30326"/>
                  </a:lnTo>
                  <a:lnTo>
                    <a:pt x="315473" y="0"/>
                  </a:lnTo>
                  <a:lnTo>
                    <a:pt x="244970" y="308986"/>
                  </a:lnTo>
                  <a:close/>
                </a:path>
              </a:pathLst>
            </a:custGeom>
            <a:solidFill>
              <a:srgbClr val="C66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51430" y="0"/>
              <a:ext cx="3511550" cy="3357245"/>
            </a:xfrm>
            <a:custGeom>
              <a:avLst/>
              <a:gdLst/>
              <a:ahLst/>
              <a:cxnLst/>
              <a:rect l="l" t="t" r="r" b="b"/>
              <a:pathLst>
                <a:path w="3511550" h="3357245">
                  <a:moveTo>
                    <a:pt x="0" y="0"/>
                  </a:moveTo>
                  <a:lnTo>
                    <a:pt x="1069776" y="0"/>
                  </a:lnTo>
                  <a:lnTo>
                    <a:pt x="3488514" y="2795087"/>
                  </a:lnTo>
                  <a:lnTo>
                    <a:pt x="3507060" y="2828005"/>
                  </a:lnTo>
                  <a:lnTo>
                    <a:pt x="3511347" y="2864282"/>
                  </a:lnTo>
                  <a:lnTo>
                    <a:pt x="3501698" y="2899590"/>
                  </a:lnTo>
                  <a:lnTo>
                    <a:pt x="3478439" y="2929604"/>
                  </a:lnTo>
                  <a:lnTo>
                    <a:pt x="3011375" y="3333779"/>
                  </a:lnTo>
                  <a:lnTo>
                    <a:pt x="2978332" y="3352487"/>
                  </a:lnTo>
                  <a:lnTo>
                    <a:pt x="2942003" y="3356964"/>
                  </a:lnTo>
                  <a:lnTo>
                    <a:pt x="2906718" y="3347512"/>
                  </a:lnTo>
                  <a:lnTo>
                    <a:pt x="2876809" y="3324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70922" y="8807543"/>
              <a:ext cx="2708275" cy="1880235"/>
            </a:xfrm>
            <a:custGeom>
              <a:avLst/>
              <a:gdLst/>
              <a:ahLst/>
              <a:cxnLst/>
              <a:rect l="l" t="t" r="r" b="b"/>
              <a:pathLst>
                <a:path w="2708275" h="1880234">
                  <a:moveTo>
                    <a:pt x="0" y="1880049"/>
                  </a:moveTo>
                  <a:lnTo>
                    <a:pt x="2146203" y="22825"/>
                  </a:lnTo>
                  <a:lnTo>
                    <a:pt x="2179116" y="4283"/>
                  </a:lnTo>
                  <a:lnTo>
                    <a:pt x="2215389" y="0"/>
                  </a:lnTo>
                  <a:lnTo>
                    <a:pt x="2250695" y="9650"/>
                  </a:lnTo>
                  <a:lnTo>
                    <a:pt x="2280708" y="32910"/>
                  </a:lnTo>
                  <a:lnTo>
                    <a:pt x="2684883" y="499975"/>
                  </a:lnTo>
                  <a:lnTo>
                    <a:pt x="2703592" y="533016"/>
                  </a:lnTo>
                  <a:lnTo>
                    <a:pt x="2708072" y="569343"/>
                  </a:lnTo>
                  <a:lnTo>
                    <a:pt x="2698623" y="604625"/>
                  </a:lnTo>
                  <a:lnTo>
                    <a:pt x="2675547" y="634533"/>
                  </a:lnTo>
                  <a:lnTo>
                    <a:pt x="1236232" y="1880049"/>
                  </a:lnTo>
                  <a:lnTo>
                    <a:pt x="0" y="1880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1947" y="0"/>
              <a:ext cx="1654175" cy="3087370"/>
            </a:xfrm>
            <a:custGeom>
              <a:avLst/>
              <a:gdLst/>
              <a:ahLst/>
              <a:cxnLst/>
              <a:rect l="l" t="t" r="r" b="b"/>
              <a:pathLst>
                <a:path w="1654175" h="3087370">
                  <a:moveTo>
                    <a:pt x="0" y="1175878"/>
                  </a:moveTo>
                  <a:lnTo>
                    <a:pt x="1358842" y="0"/>
                  </a:lnTo>
                  <a:lnTo>
                    <a:pt x="1654043" y="0"/>
                  </a:lnTo>
                  <a:lnTo>
                    <a:pt x="1654043" y="3087287"/>
                  </a:lnTo>
                  <a:lnTo>
                    <a:pt x="0" y="1175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4099" y="1155559"/>
              <a:ext cx="1662430" cy="1925955"/>
            </a:xfrm>
            <a:custGeom>
              <a:avLst/>
              <a:gdLst/>
              <a:ahLst/>
              <a:cxnLst/>
              <a:rect l="l" t="t" r="r" b="b"/>
              <a:pathLst>
                <a:path w="1662429" h="1925955">
                  <a:moveTo>
                    <a:pt x="1661891" y="1925903"/>
                  </a:moveTo>
                  <a:lnTo>
                    <a:pt x="0" y="0"/>
                  </a:lnTo>
                  <a:lnTo>
                    <a:pt x="1661891" y="785512"/>
                  </a:lnTo>
                  <a:lnTo>
                    <a:pt x="1661891" y="1925903"/>
                  </a:lnTo>
                  <a:close/>
                </a:path>
              </a:pathLst>
            </a:custGeom>
            <a:solidFill>
              <a:srgbClr val="176A7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986" y="2503274"/>
              <a:ext cx="5063490" cy="0"/>
            </a:xfrm>
            <a:custGeom>
              <a:avLst/>
              <a:gdLst/>
              <a:ahLst/>
              <a:cxnLst/>
              <a:rect l="l" t="t" r="r" b="b"/>
              <a:pathLst>
                <a:path w="5063490">
                  <a:moveTo>
                    <a:pt x="0" y="0"/>
                  </a:moveTo>
                  <a:lnTo>
                    <a:pt x="5063162" y="0"/>
                  </a:lnTo>
                </a:path>
              </a:pathLst>
            </a:custGeom>
            <a:ln w="47585">
              <a:solidFill>
                <a:srgbClr val="B920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3284" y="0"/>
              <a:ext cx="3079140" cy="28576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7490" y="8999858"/>
              <a:ext cx="2443996" cy="168773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8286" y="1474607"/>
            <a:ext cx="5191760" cy="882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sz="2400" b="1" spc="35" dirty="0">
                <a:solidFill>
                  <a:srgbClr val="B92025"/>
                </a:solidFill>
                <a:latin typeface="Tahoma"/>
                <a:cs typeface="Tahoma"/>
              </a:rPr>
              <a:t>Data</a:t>
            </a:r>
            <a:r>
              <a:rPr sz="2400" b="1" spc="-145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50" dirty="0">
                <a:solidFill>
                  <a:srgbClr val="B92025"/>
                </a:solidFill>
                <a:latin typeface="Tahoma"/>
                <a:cs typeface="Tahoma"/>
              </a:rPr>
              <a:t>Visualization</a:t>
            </a:r>
            <a:r>
              <a:rPr sz="2400" b="1" spc="-14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40" dirty="0">
                <a:solidFill>
                  <a:srgbClr val="B92025"/>
                </a:solidFill>
                <a:latin typeface="Tahoma"/>
                <a:cs typeface="Tahoma"/>
              </a:rPr>
              <a:t>of</a:t>
            </a:r>
            <a:r>
              <a:rPr sz="2400" b="1" spc="-145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65" dirty="0">
                <a:solidFill>
                  <a:srgbClr val="B92025"/>
                </a:solidFill>
                <a:latin typeface="Tahoma"/>
                <a:cs typeface="Tahoma"/>
              </a:rPr>
              <a:t>Bird</a:t>
            </a:r>
            <a:r>
              <a:rPr sz="2400" b="1" spc="-14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35" dirty="0">
                <a:solidFill>
                  <a:srgbClr val="B92025"/>
                </a:solidFill>
                <a:latin typeface="Tahoma"/>
                <a:cs typeface="Tahoma"/>
              </a:rPr>
              <a:t>Strikes </a:t>
            </a:r>
            <a:r>
              <a:rPr sz="2400" b="1" spc="-69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145" dirty="0">
                <a:solidFill>
                  <a:srgbClr val="B92025"/>
                </a:solidFill>
                <a:latin typeface="Tahoma"/>
                <a:cs typeface="Tahoma"/>
              </a:rPr>
              <a:t>b</a:t>
            </a:r>
            <a:r>
              <a:rPr sz="2400" b="1" spc="35" dirty="0">
                <a:solidFill>
                  <a:srgbClr val="B92025"/>
                </a:solidFill>
                <a:latin typeface="Tahoma"/>
                <a:cs typeface="Tahoma"/>
              </a:rPr>
              <a:t>e</a:t>
            </a:r>
            <a:r>
              <a:rPr sz="2400" b="1" spc="55" dirty="0">
                <a:solidFill>
                  <a:srgbClr val="B92025"/>
                </a:solidFill>
                <a:latin typeface="Tahoma"/>
                <a:cs typeface="Tahoma"/>
              </a:rPr>
              <a:t>t</a:t>
            </a:r>
            <a:r>
              <a:rPr sz="2400" b="1" spc="140" dirty="0">
                <a:solidFill>
                  <a:srgbClr val="B92025"/>
                </a:solidFill>
                <a:latin typeface="Tahoma"/>
                <a:cs typeface="Tahoma"/>
              </a:rPr>
              <a:t>w</a:t>
            </a:r>
            <a:r>
              <a:rPr sz="2400" b="1" spc="35" dirty="0">
                <a:solidFill>
                  <a:srgbClr val="B92025"/>
                </a:solidFill>
                <a:latin typeface="Tahoma"/>
                <a:cs typeface="Tahoma"/>
              </a:rPr>
              <a:t>ee</a:t>
            </a:r>
            <a:r>
              <a:rPr sz="2400" b="1" spc="100" dirty="0">
                <a:solidFill>
                  <a:srgbClr val="B92025"/>
                </a:solidFill>
                <a:latin typeface="Tahoma"/>
                <a:cs typeface="Tahoma"/>
              </a:rPr>
              <a:t>n</a:t>
            </a:r>
            <a:r>
              <a:rPr sz="2400" b="1" spc="-14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B92025"/>
                </a:solidFill>
                <a:latin typeface="Tahoma"/>
                <a:cs typeface="Tahoma"/>
              </a:rPr>
              <a:t>2</a:t>
            </a:r>
            <a:r>
              <a:rPr sz="2400" b="1" spc="175" dirty="0">
                <a:solidFill>
                  <a:srgbClr val="B92025"/>
                </a:solidFill>
                <a:latin typeface="Tahoma"/>
                <a:cs typeface="Tahoma"/>
              </a:rPr>
              <a:t>00</a:t>
            </a:r>
            <a:r>
              <a:rPr sz="2400" b="1" spc="180" dirty="0">
                <a:solidFill>
                  <a:srgbClr val="B92025"/>
                </a:solidFill>
                <a:latin typeface="Tahoma"/>
                <a:cs typeface="Tahoma"/>
              </a:rPr>
              <a:t>0</a:t>
            </a:r>
            <a:r>
              <a:rPr sz="2400" b="1" spc="-14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-540" dirty="0">
                <a:solidFill>
                  <a:srgbClr val="B92025"/>
                </a:solidFill>
                <a:latin typeface="Tahoma"/>
                <a:cs typeface="Tahoma"/>
              </a:rPr>
              <a:t>–</a:t>
            </a:r>
            <a:r>
              <a:rPr sz="2400" b="1" spc="-140" dirty="0">
                <a:solidFill>
                  <a:srgbClr val="B92025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B92025"/>
                </a:solidFill>
                <a:latin typeface="Tahoma"/>
                <a:cs typeface="Tahoma"/>
              </a:rPr>
              <a:t>2</a:t>
            </a:r>
            <a:r>
              <a:rPr sz="2400" b="1" spc="175" dirty="0">
                <a:solidFill>
                  <a:srgbClr val="B92025"/>
                </a:solidFill>
                <a:latin typeface="Tahoma"/>
                <a:cs typeface="Tahoma"/>
              </a:rPr>
              <a:t>0</a:t>
            </a:r>
            <a:r>
              <a:rPr sz="2400" b="1" spc="-530" dirty="0">
                <a:solidFill>
                  <a:srgbClr val="B92025"/>
                </a:solidFill>
                <a:latin typeface="Tahoma"/>
                <a:cs typeface="Tahoma"/>
              </a:rPr>
              <a:t>1</a:t>
            </a:r>
            <a:r>
              <a:rPr sz="2400" b="1" spc="-525" dirty="0">
                <a:solidFill>
                  <a:srgbClr val="B92025"/>
                </a:solidFill>
                <a:latin typeface="Tahoma"/>
                <a:cs typeface="Tahoma"/>
              </a:rPr>
              <a:t>1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286" y="1025953"/>
            <a:ext cx="82232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-15" dirty="0">
                <a:solidFill>
                  <a:srgbClr val="FFFFFF"/>
                </a:solidFill>
                <a:latin typeface="Tahoma"/>
                <a:cs typeface="Tahoma"/>
              </a:rPr>
              <a:t>iNEURON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8286" y="8552122"/>
            <a:ext cx="2062480" cy="56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00" b="1" dirty="0">
                <a:solidFill>
                  <a:srgbClr val="406A82"/>
                </a:solidFill>
                <a:latin typeface="Verdana"/>
                <a:cs typeface="Verdana"/>
              </a:rPr>
              <a:t>D</a:t>
            </a:r>
            <a:r>
              <a:rPr sz="15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500" b="1" spc="-65" dirty="0">
                <a:solidFill>
                  <a:srgbClr val="406A82"/>
                </a:solidFill>
                <a:latin typeface="Verdana"/>
                <a:cs typeface="Verdana"/>
              </a:rPr>
              <a:t>T</a:t>
            </a:r>
            <a:r>
              <a:rPr sz="1500" b="1" spc="20" dirty="0">
                <a:solidFill>
                  <a:srgbClr val="406A82"/>
                </a:solidFill>
                <a:latin typeface="Verdana"/>
                <a:cs typeface="Verdana"/>
              </a:rPr>
              <a:t>A</a:t>
            </a:r>
            <a:r>
              <a:rPr sz="1500" b="1" spc="-310" dirty="0">
                <a:solidFill>
                  <a:srgbClr val="406A82"/>
                </a:solidFill>
                <a:latin typeface="Verdana"/>
                <a:cs typeface="Verdana"/>
              </a:rPr>
              <a:t>I</a:t>
            </a:r>
            <a:r>
              <a:rPr sz="1500" b="1" spc="-40" dirty="0">
                <a:solidFill>
                  <a:srgbClr val="406A82"/>
                </a:solidFill>
                <a:latin typeface="Verdana"/>
                <a:cs typeface="Verdana"/>
              </a:rPr>
              <a:t>L</a:t>
            </a:r>
            <a:r>
              <a:rPr sz="15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500" b="1" spc="5" dirty="0">
                <a:solidFill>
                  <a:srgbClr val="406A82"/>
                </a:solidFill>
                <a:latin typeface="Verdana"/>
                <a:cs typeface="Verdana"/>
              </a:rPr>
              <a:t>D</a:t>
            </a:r>
            <a:r>
              <a:rPr sz="1500" b="1" spc="-75" dirty="0">
                <a:solidFill>
                  <a:srgbClr val="406A82"/>
                </a:solidFill>
                <a:latin typeface="Verdana"/>
                <a:cs typeface="Verdana"/>
              </a:rPr>
              <a:t> </a:t>
            </a:r>
            <a:r>
              <a:rPr sz="1500" b="1" spc="10" dirty="0">
                <a:solidFill>
                  <a:srgbClr val="406A82"/>
                </a:solidFill>
                <a:latin typeface="Verdana"/>
                <a:cs typeface="Verdana"/>
              </a:rPr>
              <a:t>P</a:t>
            </a:r>
            <a:r>
              <a:rPr sz="1500" b="1" spc="-6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500" b="1" dirty="0">
                <a:solidFill>
                  <a:srgbClr val="406A82"/>
                </a:solidFill>
                <a:latin typeface="Verdana"/>
                <a:cs typeface="Verdana"/>
              </a:rPr>
              <a:t>O</a:t>
            </a:r>
            <a:r>
              <a:rPr sz="1500" b="1" spc="5" dirty="0">
                <a:solidFill>
                  <a:srgbClr val="406A82"/>
                </a:solidFill>
                <a:latin typeface="Verdana"/>
                <a:cs typeface="Verdana"/>
              </a:rPr>
              <a:t>J</a:t>
            </a:r>
            <a:r>
              <a:rPr sz="15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500" b="1" spc="25" dirty="0">
                <a:solidFill>
                  <a:srgbClr val="406A82"/>
                </a:solidFill>
                <a:latin typeface="Verdana"/>
                <a:cs typeface="Verdana"/>
              </a:rPr>
              <a:t>C</a:t>
            </a:r>
            <a:r>
              <a:rPr sz="1500" b="1" spc="-40" dirty="0">
                <a:solidFill>
                  <a:srgbClr val="406A82"/>
                </a:solidFill>
                <a:latin typeface="Verdana"/>
                <a:cs typeface="Verdana"/>
              </a:rPr>
              <a:t>T  </a:t>
            </a:r>
            <a:r>
              <a:rPr sz="1500" b="1" spc="-30" dirty="0">
                <a:solidFill>
                  <a:srgbClr val="406A82"/>
                </a:solidFill>
                <a:latin typeface="Verdana"/>
                <a:cs typeface="Verdana"/>
              </a:rPr>
              <a:t>REPORT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077" y="9726795"/>
            <a:ext cx="1763395" cy="457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P</a:t>
            </a:r>
            <a:r>
              <a:rPr sz="1100" b="1" spc="-5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1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P</a:t>
            </a:r>
            <a:r>
              <a:rPr sz="1100" b="1" spc="10" dirty="0">
                <a:solidFill>
                  <a:srgbClr val="406A82"/>
                </a:solidFill>
                <a:latin typeface="Verdana"/>
                <a:cs typeface="Verdana"/>
              </a:rPr>
              <a:t>A</a:t>
            </a:r>
            <a:r>
              <a:rPr sz="1100" b="1" spc="-5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1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D</a:t>
            </a:r>
            <a:r>
              <a:rPr sz="1100" b="1" spc="-55" dirty="0">
                <a:solidFill>
                  <a:srgbClr val="406A82"/>
                </a:solidFill>
                <a:latin typeface="Verdana"/>
                <a:cs typeface="Verdana"/>
              </a:rPr>
              <a:t> </a:t>
            </a:r>
            <a:r>
              <a:rPr sz="1100" b="1" spc="5" dirty="0">
                <a:solidFill>
                  <a:srgbClr val="406A82"/>
                </a:solidFill>
                <a:latin typeface="Verdana"/>
                <a:cs typeface="Verdana"/>
              </a:rPr>
              <a:t>B</a:t>
            </a:r>
            <a:r>
              <a:rPr sz="1100" b="1" spc="-45" dirty="0">
                <a:solidFill>
                  <a:srgbClr val="406A82"/>
                </a:solidFill>
                <a:latin typeface="Verdana"/>
                <a:cs typeface="Verdana"/>
              </a:rPr>
              <a:t>Y</a:t>
            </a:r>
            <a:endParaRPr sz="1100" dirty="0">
              <a:latin typeface="Verdana"/>
              <a:cs typeface="Verdana"/>
            </a:endParaRPr>
          </a:p>
          <a:p>
            <a:pPr marL="100965">
              <a:lnSpc>
                <a:spcPct val="100000"/>
              </a:lnSpc>
              <a:spcBef>
                <a:spcPts val="160"/>
              </a:spcBef>
            </a:pPr>
            <a:r>
              <a:rPr lang="en-IN" sz="1500" spc="204" dirty="0">
                <a:solidFill>
                  <a:srgbClr val="406A82"/>
                </a:solidFill>
                <a:latin typeface="Tahoma"/>
                <a:cs typeface="Tahoma"/>
              </a:rPr>
              <a:t>Abhinav Singh</a:t>
            </a:r>
            <a:endParaRPr sz="1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4976" y="2398618"/>
            <a:ext cx="5453380" cy="1352550"/>
            <a:chOff x="1074976" y="2398618"/>
            <a:chExt cx="5453380" cy="1352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8" y="2398618"/>
              <a:ext cx="5367588" cy="1322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976" y="2418449"/>
              <a:ext cx="5453241" cy="13323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3872" y="1131428"/>
            <a:ext cx="26460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u="heavy" spc="23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P</a:t>
            </a:r>
            <a:r>
              <a:rPr sz="2500" u="heavy" spc="6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R</a:t>
            </a:r>
            <a:r>
              <a:rPr sz="2500" u="heavy" spc="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O</a:t>
            </a:r>
            <a:r>
              <a:rPr sz="2500" u="heavy" spc="59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J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2500" u="heavy" spc="1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C</a:t>
            </a:r>
            <a:r>
              <a:rPr sz="2500" u="heavy" spc="-1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2500" u="heavy" spc="-1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 </a:t>
            </a:r>
            <a:r>
              <a:rPr sz="2500" u="heavy" spc="1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</a:t>
            </a:r>
            <a:r>
              <a:rPr sz="2500" u="heavy" spc="14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E</a:t>
            </a:r>
            <a:r>
              <a:rPr sz="2500" u="heavy" spc="-13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T</a:t>
            </a:r>
            <a:r>
              <a:rPr sz="2500" u="heavy" spc="-5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A</a:t>
            </a:r>
            <a:r>
              <a:rPr sz="2500" u="heavy" spc="2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I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L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3375" y="519874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5022" y="4514525"/>
            <a:ext cx="5438140" cy="101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95" dirty="0">
                <a:latin typeface="Lucida Sans Unicode"/>
                <a:cs typeface="Lucida Sans Unicode"/>
              </a:rPr>
              <a:t>OBJECTIVE</a:t>
            </a:r>
            <a:endParaRPr sz="2000">
              <a:latin typeface="Lucida Sans Unicode"/>
              <a:cs typeface="Lucida Sans Unicode"/>
            </a:endParaRPr>
          </a:p>
          <a:p>
            <a:pPr marL="271145" marR="5080">
              <a:lnSpc>
                <a:spcPct val="114500"/>
              </a:lnSpc>
              <a:spcBef>
                <a:spcPts val="2080"/>
              </a:spcBef>
            </a:pPr>
            <a:r>
              <a:rPr sz="1200" spc="-15" dirty="0">
                <a:latin typeface="Lucida Sans Unicode"/>
                <a:cs typeface="Lucida Sans Unicode"/>
              </a:rPr>
              <a:t>Finding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number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strike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occuring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airports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based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usa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its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impace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factors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such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cost,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damages,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022" y="6100376"/>
            <a:ext cx="6511290" cy="4361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85" dirty="0">
                <a:latin typeface="Lucida Sans Unicode"/>
                <a:cs typeface="Lucida Sans Unicode"/>
              </a:rPr>
              <a:t>P</a:t>
            </a:r>
            <a:r>
              <a:rPr sz="2000" spc="50" dirty="0">
                <a:latin typeface="Lucida Sans Unicode"/>
                <a:cs typeface="Lucida Sans Unicode"/>
              </a:rPr>
              <a:t>R</a:t>
            </a:r>
            <a:r>
              <a:rPr sz="2000" spc="5" dirty="0">
                <a:latin typeface="Lucida Sans Unicode"/>
                <a:cs typeface="Lucida Sans Unicode"/>
              </a:rPr>
              <a:t>O</a:t>
            </a:r>
            <a:r>
              <a:rPr sz="2000" spc="215" dirty="0">
                <a:latin typeface="Lucida Sans Unicode"/>
                <a:cs typeface="Lucida Sans Unicode"/>
              </a:rPr>
              <a:t>B</a:t>
            </a:r>
            <a:r>
              <a:rPr sz="2000" spc="55" dirty="0">
                <a:latin typeface="Lucida Sans Unicode"/>
                <a:cs typeface="Lucida Sans Unicode"/>
              </a:rPr>
              <a:t>L</a:t>
            </a:r>
            <a:r>
              <a:rPr sz="2000" spc="114" dirty="0">
                <a:latin typeface="Lucida Sans Unicode"/>
                <a:cs typeface="Lucida Sans Unicode"/>
              </a:rPr>
              <a:t>E</a:t>
            </a:r>
            <a:r>
              <a:rPr sz="2000" spc="80" dirty="0">
                <a:latin typeface="Lucida Sans Unicode"/>
                <a:cs typeface="Lucida Sans Unicode"/>
              </a:rPr>
              <a:t>M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140" dirty="0">
                <a:latin typeface="Lucida Sans Unicode"/>
                <a:cs typeface="Lucida Sans Unicode"/>
              </a:rPr>
              <a:t>S</a:t>
            </a:r>
            <a:r>
              <a:rPr sz="2000" spc="-105" dirty="0">
                <a:latin typeface="Lucida Sans Unicode"/>
                <a:cs typeface="Lucida Sans Unicode"/>
              </a:rPr>
              <a:t>T</a:t>
            </a:r>
            <a:r>
              <a:rPr sz="2000" spc="-45" dirty="0">
                <a:latin typeface="Lucida Sans Unicode"/>
                <a:cs typeface="Lucida Sans Unicode"/>
              </a:rPr>
              <a:t>A</a:t>
            </a:r>
            <a:r>
              <a:rPr sz="2000" spc="-105" dirty="0">
                <a:latin typeface="Lucida Sans Unicode"/>
                <a:cs typeface="Lucida Sans Unicode"/>
              </a:rPr>
              <a:t>T</a:t>
            </a:r>
            <a:r>
              <a:rPr sz="2000" spc="114" dirty="0">
                <a:latin typeface="Lucida Sans Unicode"/>
                <a:cs typeface="Lucida Sans Unicode"/>
              </a:rPr>
              <a:t>E</a:t>
            </a:r>
            <a:r>
              <a:rPr sz="2000" spc="75" dirty="0">
                <a:latin typeface="Lucida Sans Unicode"/>
                <a:cs typeface="Lucida Sans Unicode"/>
              </a:rPr>
              <a:t>M</a:t>
            </a:r>
            <a:r>
              <a:rPr sz="2000" spc="114" dirty="0">
                <a:latin typeface="Lucida Sans Unicode"/>
                <a:cs typeface="Lucida Sans Unicode"/>
              </a:rPr>
              <a:t>E</a:t>
            </a:r>
            <a:r>
              <a:rPr sz="2000" spc="35" dirty="0">
                <a:latin typeface="Lucida Sans Unicode"/>
                <a:cs typeface="Lucida Sans Unicode"/>
              </a:rPr>
              <a:t>N</a:t>
            </a:r>
            <a:r>
              <a:rPr sz="2000" spc="-100" dirty="0">
                <a:latin typeface="Lucida Sans Unicode"/>
                <a:cs typeface="Lucida Sans Unicode"/>
              </a:rPr>
              <a:t>T</a:t>
            </a:r>
            <a:endParaRPr sz="2000">
              <a:latin typeface="Lucida Sans Unicode"/>
              <a:cs typeface="Lucida Sans Unicode"/>
            </a:endParaRPr>
          </a:p>
          <a:p>
            <a:pPr marL="12700" marR="5080">
              <a:lnSpc>
                <a:spcPct val="114500"/>
              </a:lnSpc>
              <a:spcBef>
                <a:spcPts val="2070"/>
              </a:spcBef>
            </a:pPr>
            <a:r>
              <a:rPr sz="1200" dirty="0">
                <a:latin typeface="Lucida Sans Unicode"/>
                <a:cs typeface="Lucida Sans Unicode"/>
              </a:rPr>
              <a:t>Transport </a:t>
            </a:r>
            <a:r>
              <a:rPr sz="1200" spc="5" dirty="0">
                <a:latin typeface="Lucida Sans Unicode"/>
                <a:cs typeface="Lucida Sans Unicode"/>
              </a:rPr>
              <a:t>and </a:t>
            </a:r>
            <a:r>
              <a:rPr sz="1200" dirty="0">
                <a:latin typeface="Lucida Sans Unicode"/>
                <a:cs typeface="Lucida Sans Unicode"/>
              </a:rPr>
              <a:t>communication </a:t>
            </a:r>
            <a:r>
              <a:rPr sz="1200" spc="-25" dirty="0">
                <a:latin typeface="Lucida Sans Unicode"/>
                <a:cs typeface="Lucida Sans Unicode"/>
              </a:rPr>
              <a:t>is </a:t>
            </a:r>
            <a:r>
              <a:rPr sz="1200" spc="5" dirty="0">
                <a:latin typeface="Lucida Sans Unicode"/>
                <a:cs typeface="Lucida Sans Unicode"/>
              </a:rPr>
              <a:t>one </a:t>
            </a:r>
            <a:r>
              <a:rPr sz="1200" spc="10" dirty="0">
                <a:latin typeface="Lucida Sans Unicode"/>
                <a:cs typeface="Lucida Sans Unicode"/>
              </a:rPr>
              <a:t>of </a:t>
            </a:r>
            <a:r>
              <a:rPr sz="1200" spc="20" dirty="0">
                <a:latin typeface="Lucida Sans Unicode"/>
                <a:cs typeface="Lucida Sans Unicode"/>
              </a:rPr>
              <a:t>the </a:t>
            </a:r>
            <a:r>
              <a:rPr sz="1200" spc="10" dirty="0">
                <a:latin typeface="Lucida Sans Unicode"/>
                <a:cs typeface="Lucida Sans Unicode"/>
              </a:rPr>
              <a:t>crucial </a:t>
            </a:r>
            <a:r>
              <a:rPr sz="1200" spc="-5" dirty="0">
                <a:latin typeface="Lucida Sans Unicode"/>
                <a:cs typeface="Lucida Sans Unicode"/>
              </a:rPr>
              <a:t>domain </a:t>
            </a:r>
            <a:r>
              <a:rPr sz="1200" spc="-15" dirty="0">
                <a:latin typeface="Lucida Sans Unicode"/>
                <a:cs typeface="Lucida Sans Unicode"/>
              </a:rPr>
              <a:t>in </a:t>
            </a:r>
            <a:r>
              <a:rPr sz="1200" spc="5" dirty="0">
                <a:latin typeface="Lucida Sans Unicode"/>
                <a:cs typeface="Lucida Sans Unicode"/>
              </a:rPr>
              <a:t>field </a:t>
            </a:r>
            <a:r>
              <a:rPr sz="1200" spc="10" dirty="0">
                <a:latin typeface="Lucida Sans Unicode"/>
                <a:cs typeface="Lucida Sans Unicode"/>
              </a:rPr>
              <a:t>of </a:t>
            </a:r>
            <a:r>
              <a:rPr sz="1200" spc="5" dirty="0">
                <a:latin typeface="Lucida Sans Unicode"/>
                <a:cs typeface="Lucida Sans Unicode"/>
              </a:rPr>
              <a:t>analytics. </a:t>
            </a:r>
            <a:r>
              <a:rPr sz="1200" spc="10" dirty="0">
                <a:latin typeface="Lucida Sans Unicode"/>
                <a:cs typeface="Lucida Sans Unicode"/>
              </a:rPr>
              <a:t> Environmental </a:t>
            </a:r>
            <a:r>
              <a:rPr sz="1200" spc="5" dirty="0">
                <a:latin typeface="Lucida Sans Unicode"/>
                <a:cs typeface="Lucida Sans Unicode"/>
              </a:rPr>
              <a:t>impacts and </a:t>
            </a:r>
            <a:r>
              <a:rPr sz="1200" spc="20" dirty="0">
                <a:latin typeface="Lucida Sans Unicode"/>
                <a:cs typeface="Lucida Sans Unicode"/>
              </a:rPr>
              <a:t>safety </a:t>
            </a:r>
            <a:r>
              <a:rPr sz="1200" spc="-10" dirty="0">
                <a:latin typeface="Lucida Sans Unicode"/>
                <a:cs typeface="Lucida Sans Unicode"/>
              </a:rPr>
              <a:t>are, </a:t>
            </a:r>
            <a:r>
              <a:rPr sz="1200" dirty="0">
                <a:latin typeface="Lucida Sans Unicode"/>
                <a:cs typeface="Lucida Sans Unicode"/>
              </a:rPr>
              <a:t>nowadays, </a:t>
            </a:r>
            <a:r>
              <a:rPr sz="1200" spc="20" dirty="0">
                <a:latin typeface="Lucida Sans Unicode"/>
                <a:cs typeface="Lucida Sans Unicode"/>
              </a:rPr>
              <a:t>two </a:t>
            </a:r>
            <a:r>
              <a:rPr sz="1200" spc="-10" dirty="0">
                <a:latin typeface="Lucida Sans Unicode"/>
                <a:cs typeface="Lucida Sans Unicode"/>
              </a:rPr>
              <a:t>major </a:t>
            </a:r>
            <a:r>
              <a:rPr sz="1200" spc="10" dirty="0">
                <a:latin typeface="Lucida Sans Unicode"/>
                <a:cs typeface="Lucida Sans Unicode"/>
              </a:rPr>
              <a:t>concerns of </a:t>
            </a:r>
            <a:r>
              <a:rPr sz="1200" spc="20" dirty="0">
                <a:latin typeface="Lucida Sans Unicode"/>
                <a:cs typeface="Lucida Sans Unicode"/>
              </a:rPr>
              <a:t>the </a:t>
            </a:r>
            <a:r>
              <a:rPr sz="1200" spc="5" dirty="0">
                <a:latin typeface="Lucida Sans Unicode"/>
                <a:cs typeface="Lucida Sans Unicode"/>
              </a:rPr>
              <a:t>scientific </a:t>
            </a:r>
            <a:r>
              <a:rPr sz="1200" spc="1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community with </a:t>
            </a:r>
            <a:r>
              <a:rPr sz="1200" spc="20" dirty="0">
                <a:latin typeface="Lucida Sans Unicode"/>
                <a:cs typeface="Lucida Sans Unicode"/>
              </a:rPr>
              <a:t>respect to </a:t>
            </a:r>
            <a:r>
              <a:rPr sz="1200" spc="10" dirty="0">
                <a:latin typeface="Lucida Sans Unicode"/>
                <a:cs typeface="Lucida Sans Unicode"/>
              </a:rPr>
              <a:t>transport </a:t>
            </a:r>
            <a:r>
              <a:rPr sz="1200" dirty="0">
                <a:latin typeface="Lucida Sans Unicode"/>
                <a:cs typeface="Lucida Sans Unicode"/>
              </a:rPr>
              <a:t>scenarios </a:t>
            </a:r>
            <a:r>
              <a:rPr sz="1200" spc="5" dirty="0">
                <a:latin typeface="Lucida Sans Unicode"/>
                <a:cs typeface="Lucida Sans Unicode"/>
              </a:rPr>
              <a:t>and </a:t>
            </a:r>
            <a:r>
              <a:rPr sz="1200" spc="20" dirty="0">
                <a:latin typeface="Lucida Sans Unicode"/>
                <a:cs typeface="Lucida Sans Unicode"/>
              </a:rPr>
              <a:t>to the </a:t>
            </a:r>
            <a:r>
              <a:rPr sz="1200" spc="-30" dirty="0">
                <a:latin typeface="Lucida Sans Unicode"/>
                <a:cs typeface="Lucida Sans Unicode"/>
              </a:rPr>
              <a:t>ever-growing </a:t>
            </a:r>
            <a:r>
              <a:rPr sz="1200" dirty="0">
                <a:latin typeface="Lucida Sans Unicode"/>
                <a:cs typeface="Lucida Sans Unicode"/>
              </a:rPr>
              <a:t>urban </a:t>
            </a:r>
            <a:r>
              <a:rPr sz="1200" spc="-10" dirty="0">
                <a:latin typeface="Lucida Sans Unicode"/>
                <a:cs typeface="Lucida Sans Unicode"/>
              </a:rPr>
              <a:t>areas. </a:t>
            </a:r>
            <a:r>
              <a:rPr sz="1200" spc="-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These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issues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gain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more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importance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due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increasing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amount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vehicles</a:t>
            </a:r>
            <a:r>
              <a:rPr sz="1200" spc="-7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people.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Seeking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for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new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solutions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reaching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point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where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available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technologies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artificial </a:t>
            </a:r>
            <a:r>
              <a:rPr sz="1200" spc="1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intelligence, </a:t>
            </a:r>
            <a:r>
              <a:rPr sz="1200" spc="10" dirty="0">
                <a:latin typeface="Lucida Sans Unicode"/>
                <a:cs typeface="Lucida Sans Unicode"/>
              </a:rPr>
              <a:t>especially MAS, are </a:t>
            </a:r>
            <a:r>
              <a:rPr sz="1200" spc="-20" dirty="0">
                <a:latin typeface="Lucida Sans Unicode"/>
                <a:cs typeface="Lucida Sans Unicode"/>
              </a:rPr>
              <a:t>being </a:t>
            </a:r>
            <a:r>
              <a:rPr sz="1200" spc="-15" dirty="0">
                <a:latin typeface="Lucida Sans Unicode"/>
                <a:cs typeface="Lucida Sans Unicode"/>
              </a:rPr>
              <a:t>recognized </a:t>
            </a:r>
            <a:r>
              <a:rPr sz="1200" spc="-5" dirty="0">
                <a:latin typeface="Lucida Sans Unicode"/>
                <a:cs typeface="Lucida Sans Unicode"/>
              </a:rPr>
              <a:t>as </a:t>
            </a:r>
            <a:r>
              <a:rPr sz="1200" spc="15" dirty="0">
                <a:latin typeface="Lucida Sans Unicode"/>
                <a:cs typeface="Lucida Sans Unicode"/>
              </a:rPr>
              <a:t>ways </a:t>
            </a:r>
            <a:r>
              <a:rPr sz="1200" spc="20" dirty="0">
                <a:latin typeface="Lucida Sans Unicode"/>
                <a:cs typeface="Lucida Sans Unicode"/>
              </a:rPr>
              <a:t>to cope </a:t>
            </a:r>
            <a:r>
              <a:rPr sz="1200" spc="5" dirty="0">
                <a:latin typeface="Lucida Sans Unicode"/>
                <a:cs typeface="Lucida Sans Unicode"/>
              </a:rPr>
              <a:t>and </a:t>
            </a:r>
            <a:r>
              <a:rPr sz="1200" dirty="0">
                <a:latin typeface="Lucida Sans Unicode"/>
                <a:cs typeface="Lucida Sans Unicode"/>
              </a:rPr>
              <a:t>tackle </a:t>
            </a:r>
            <a:r>
              <a:rPr sz="1200" spc="10" dirty="0">
                <a:latin typeface="Lucida Sans Unicode"/>
                <a:cs typeface="Lucida Sans Unicode"/>
              </a:rPr>
              <a:t>these </a:t>
            </a:r>
            <a:r>
              <a:rPr sz="1200" spc="1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kinds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problems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distributed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more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appropriate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way.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Lucida Sans Unicode"/>
              <a:cs typeface="Lucida Sans Unicode"/>
            </a:endParaRPr>
          </a:p>
          <a:p>
            <a:pPr marL="12700" marR="142875">
              <a:lnSpc>
                <a:spcPct val="114500"/>
              </a:lnSpc>
            </a:pPr>
            <a:r>
              <a:rPr sz="1200" spc="-2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bird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strike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strictly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defined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as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collision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between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bird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aircraft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which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 </a:t>
            </a:r>
            <a:r>
              <a:rPr sz="1200" spc="-10" dirty="0">
                <a:latin typeface="Lucida Sans Unicode"/>
                <a:cs typeface="Lucida Sans Unicode"/>
              </a:rPr>
              <a:t> flight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take-off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landing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roll.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term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often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expanded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cover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other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wildlife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strikes </a:t>
            </a:r>
            <a:r>
              <a:rPr sz="1200" spc="-240" dirty="0">
                <a:latin typeface="Lucida Sans Unicode"/>
                <a:cs typeface="Lucida Sans Unicode"/>
              </a:rPr>
              <a:t>-</a:t>
            </a:r>
            <a:r>
              <a:rPr sz="1200" spc="-23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with </a:t>
            </a:r>
            <a:r>
              <a:rPr sz="1200" spc="10" dirty="0">
                <a:latin typeface="Lucida Sans Unicode"/>
                <a:cs typeface="Lucida Sans Unicode"/>
              </a:rPr>
              <a:t>bats </a:t>
            </a:r>
            <a:r>
              <a:rPr sz="1200" spc="5" dirty="0">
                <a:latin typeface="Lucida Sans Unicode"/>
                <a:cs typeface="Lucida Sans Unicode"/>
              </a:rPr>
              <a:t>or </a:t>
            </a:r>
            <a:r>
              <a:rPr sz="1200" spc="-15" dirty="0">
                <a:latin typeface="Lucida Sans Unicode"/>
                <a:cs typeface="Lucida Sans Unicode"/>
              </a:rPr>
              <a:t>ground animals. </a:t>
            </a:r>
            <a:r>
              <a:rPr sz="1200" spc="30" dirty="0">
                <a:latin typeface="Lucida Sans Unicode"/>
                <a:cs typeface="Lucida Sans Unicode"/>
              </a:rPr>
              <a:t>Bird </a:t>
            </a:r>
            <a:r>
              <a:rPr sz="1200" spc="5" dirty="0">
                <a:latin typeface="Lucida Sans Unicode"/>
                <a:cs typeface="Lucida Sans Unicode"/>
              </a:rPr>
              <a:t>Strike </a:t>
            </a:r>
            <a:r>
              <a:rPr sz="1200" spc="-25" dirty="0">
                <a:latin typeface="Lucida Sans Unicode"/>
                <a:cs typeface="Lucida Sans Unicode"/>
              </a:rPr>
              <a:t>is </a:t>
            </a:r>
            <a:r>
              <a:rPr sz="1200" dirty="0">
                <a:latin typeface="Lucida Sans Unicode"/>
                <a:cs typeface="Lucida Sans Unicode"/>
              </a:rPr>
              <a:t>common </a:t>
            </a:r>
            <a:r>
              <a:rPr sz="1200" spc="5" dirty="0">
                <a:latin typeface="Lucida Sans Unicode"/>
                <a:cs typeface="Lucida Sans Unicode"/>
              </a:rPr>
              <a:t>and </a:t>
            </a:r>
            <a:r>
              <a:rPr sz="1200" spc="15" dirty="0">
                <a:latin typeface="Lucida Sans Unicode"/>
                <a:cs typeface="Lucida Sans Unicode"/>
              </a:rPr>
              <a:t>can be </a:t>
            </a:r>
            <a:r>
              <a:rPr sz="1200" spc="5" dirty="0">
                <a:latin typeface="Lucida Sans Unicode"/>
                <a:cs typeface="Lucida Sans Unicode"/>
              </a:rPr>
              <a:t>a </a:t>
            </a:r>
            <a:r>
              <a:rPr sz="1200" spc="-10" dirty="0">
                <a:latin typeface="Lucida Sans Unicode"/>
                <a:cs typeface="Lucida Sans Unicode"/>
              </a:rPr>
              <a:t>significant </a:t>
            </a:r>
            <a:r>
              <a:rPr sz="1200" spc="-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threat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aircraft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safety.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For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smaller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aircraft,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significant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damage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may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be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caused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endParaRPr sz="1200">
              <a:latin typeface="Lucida Sans Unicode"/>
              <a:cs typeface="Lucida Sans Unicode"/>
            </a:endParaRPr>
          </a:p>
          <a:p>
            <a:pPr marL="12700" marR="15240">
              <a:lnSpc>
                <a:spcPct val="114500"/>
              </a:lnSpc>
            </a:pPr>
            <a:r>
              <a:rPr sz="1200" spc="10" dirty="0">
                <a:latin typeface="Lucida Sans Unicode"/>
                <a:cs typeface="Lucida Sans Unicode"/>
              </a:rPr>
              <a:t>aircraft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structure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all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aircraft,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especially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jet-engine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ones,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vulnerable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loss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thrust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which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can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follow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ingestion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into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engine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air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intakes.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This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has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resulted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several fatal </a:t>
            </a:r>
            <a:r>
              <a:rPr sz="1200" spc="5" dirty="0">
                <a:latin typeface="Lucida Sans Unicode"/>
                <a:cs typeface="Lucida Sans Unicode"/>
              </a:rPr>
              <a:t>accidents. </a:t>
            </a:r>
            <a:r>
              <a:rPr sz="1200" spc="30" dirty="0">
                <a:latin typeface="Lucida Sans Unicode"/>
                <a:cs typeface="Lucida Sans Unicode"/>
              </a:rPr>
              <a:t>Bird </a:t>
            </a:r>
            <a:r>
              <a:rPr sz="1200" spc="-15" dirty="0">
                <a:latin typeface="Lucida Sans Unicode"/>
                <a:cs typeface="Lucida Sans Unicode"/>
              </a:rPr>
              <a:t>strikes </a:t>
            </a:r>
            <a:r>
              <a:rPr sz="1200" spc="10" dirty="0">
                <a:latin typeface="Lucida Sans Unicode"/>
                <a:cs typeface="Lucida Sans Unicode"/>
              </a:rPr>
              <a:t>may </a:t>
            </a:r>
            <a:r>
              <a:rPr sz="1200" spc="20" dirty="0">
                <a:latin typeface="Lucida Sans Unicode"/>
                <a:cs typeface="Lucida Sans Unicode"/>
              </a:rPr>
              <a:t>occur </a:t>
            </a:r>
            <a:r>
              <a:rPr sz="1200" spc="-20" dirty="0">
                <a:latin typeface="Lucida Sans Unicode"/>
                <a:cs typeface="Lucida Sans Unicode"/>
              </a:rPr>
              <a:t>during </a:t>
            </a:r>
            <a:r>
              <a:rPr sz="1200" spc="15" dirty="0">
                <a:latin typeface="Lucida Sans Unicode"/>
                <a:cs typeface="Lucida Sans Unicode"/>
              </a:rPr>
              <a:t>any </a:t>
            </a:r>
            <a:r>
              <a:rPr sz="1200" dirty="0">
                <a:latin typeface="Lucida Sans Unicode"/>
                <a:cs typeface="Lucida Sans Unicode"/>
              </a:rPr>
              <a:t>phase </a:t>
            </a:r>
            <a:r>
              <a:rPr sz="1200" spc="10" dirty="0">
                <a:latin typeface="Lucida Sans Unicode"/>
                <a:cs typeface="Lucida Sans Unicode"/>
              </a:rPr>
              <a:t>of </a:t>
            </a:r>
            <a:r>
              <a:rPr sz="1200" spc="-20" dirty="0">
                <a:latin typeface="Lucida Sans Unicode"/>
                <a:cs typeface="Lucida Sans Unicode"/>
              </a:rPr>
              <a:t>flight, </a:t>
            </a:r>
            <a:r>
              <a:rPr sz="1200" spc="15" dirty="0">
                <a:latin typeface="Lucida Sans Unicode"/>
                <a:cs typeface="Lucida Sans Unicode"/>
              </a:rPr>
              <a:t>but </a:t>
            </a:r>
            <a:r>
              <a:rPr sz="1200" spc="10" dirty="0">
                <a:latin typeface="Lucida Sans Unicode"/>
                <a:cs typeface="Lucida Sans Unicode"/>
              </a:rPr>
              <a:t>are </a:t>
            </a:r>
            <a:r>
              <a:rPr sz="1200" dirty="0">
                <a:latin typeface="Lucida Sans Unicode"/>
                <a:cs typeface="Lucida Sans Unicode"/>
              </a:rPr>
              <a:t>most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likely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during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take-off,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initial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climb,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approach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landing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phases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due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greater</a:t>
            </a:r>
            <a:endParaRPr sz="1200">
              <a:latin typeface="Lucida Sans Unicode"/>
              <a:cs typeface="Lucida Sans Unicode"/>
            </a:endParaRPr>
          </a:p>
          <a:p>
            <a:pPr marL="12700" marR="154305">
              <a:lnSpc>
                <a:spcPct val="114500"/>
              </a:lnSpc>
            </a:pPr>
            <a:r>
              <a:rPr sz="1200" spc="-5" dirty="0">
                <a:latin typeface="Lucida Sans Unicode"/>
                <a:cs typeface="Lucida Sans Unicode"/>
              </a:rPr>
              <a:t>numbers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birds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flight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at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lower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levels.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To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have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closer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look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following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document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visually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depicts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data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collected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30" dirty="0">
                <a:latin typeface="Lucida Sans Unicode"/>
                <a:cs typeface="Lucida Sans Unicode"/>
              </a:rPr>
              <a:t>Bird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30" dirty="0">
                <a:latin typeface="Lucida Sans Unicode"/>
                <a:cs typeface="Lucida Sans Unicode"/>
              </a:rPr>
              <a:t>by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FAA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between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45" dirty="0">
                <a:latin typeface="Lucida Sans Unicode"/>
                <a:cs typeface="Lucida Sans Unicode"/>
              </a:rPr>
              <a:t>2000-2011.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3183" y="1645775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30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8614" y="1825873"/>
            <a:ext cx="1012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Raw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Data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Collection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2577" y="1645775"/>
            <a:ext cx="1370965" cy="523875"/>
          </a:xfrm>
          <a:custGeom>
            <a:avLst/>
            <a:gdLst/>
            <a:ahLst/>
            <a:cxnLst/>
            <a:rect l="l" t="t" r="r" b="b"/>
            <a:pathLst>
              <a:path w="1370964" h="523875">
                <a:moveTo>
                  <a:pt x="1370381" y="523435"/>
                </a:moveTo>
                <a:lnTo>
                  <a:pt x="0" y="523435"/>
                </a:lnTo>
                <a:lnTo>
                  <a:pt x="0" y="0"/>
                </a:lnTo>
                <a:lnTo>
                  <a:pt x="1370381" y="0"/>
                </a:lnTo>
                <a:lnTo>
                  <a:pt x="1370381" y="523435"/>
                </a:lnTo>
                <a:close/>
              </a:path>
            </a:pathLst>
          </a:custGeom>
          <a:solidFill>
            <a:srgbClr val="C667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70666" y="1727760"/>
            <a:ext cx="1193165" cy="32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109900"/>
              </a:lnSpc>
              <a:spcBef>
                <a:spcPts val="100"/>
              </a:spcBef>
            </a:pPr>
            <a:r>
              <a:rPr sz="900" spc="-10" dirty="0">
                <a:latin typeface="Lucida Sans Unicode"/>
                <a:cs typeface="Lucida Sans Unicode"/>
              </a:rPr>
              <a:t>Importing</a:t>
            </a:r>
            <a:r>
              <a:rPr sz="900" spc="-70" dirty="0">
                <a:latin typeface="Lucida Sans Unicode"/>
                <a:cs typeface="Lucida Sans Unicode"/>
              </a:rPr>
              <a:t> </a:t>
            </a:r>
            <a:r>
              <a:rPr sz="900" spc="-5" dirty="0">
                <a:latin typeface="Lucida Sans Unicode"/>
                <a:cs typeface="Lucida Sans Unicode"/>
              </a:rPr>
              <a:t>Libraries</a:t>
            </a:r>
            <a:r>
              <a:rPr sz="900" spc="-70" dirty="0">
                <a:latin typeface="Lucida Sans Unicode"/>
                <a:cs typeface="Lucida Sans Unicode"/>
              </a:rPr>
              <a:t> </a:t>
            </a:r>
            <a:r>
              <a:rPr sz="900" spc="-15" dirty="0">
                <a:latin typeface="Lucida Sans Unicode"/>
                <a:cs typeface="Lucida Sans Unicode"/>
              </a:rPr>
              <a:t>in  </a:t>
            </a:r>
            <a:r>
              <a:rPr sz="900" spc="35" dirty="0">
                <a:latin typeface="Lucida Sans Unicode"/>
                <a:cs typeface="Lucida Sans Unicode"/>
              </a:rPr>
              <a:t>Jupyter</a:t>
            </a:r>
            <a:r>
              <a:rPr sz="900" spc="-70" dirty="0">
                <a:latin typeface="Lucida Sans Unicode"/>
                <a:cs typeface="Lucida Sans Unicode"/>
              </a:rPr>
              <a:t> </a:t>
            </a:r>
            <a:r>
              <a:rPr sz="900" spc="-5" dirty="0">
                <a:latin typeface="Lucida Sans Unicode"/>
                <a:cs typeface="Lucida Sans Unicode"/>
              </a:rPr>
              <a:t>Notebook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37254" y="1645775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9CB5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2684" y="1825873"/>
            <a:ext cx="1012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Raw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Data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Collection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6327" y="1645775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90817" y="1825873"/>
            <a:ext cx="675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Load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Dataset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28209" y="2593474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75069" y="2773571"/>
            <a:ext cx="1310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5" dirty="0">
                <a:latin typeface="Lucida Sans Unicode"/>
                <a:cs typeface="Lucida Sans Unicode"/>
              </a:rPr>
              <a:t>Missing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dirty="0">
                <a:latin typeface="Lucida Sans Unicode"/>
                <a:cs typeface="Lucida Sans Unicode"/>
              </a:rPr>
              <a:t>Value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dirty="0">
                <a:latin typeface="Lucida Sans Unicode"/>
                <a:cs typeface="Lucida Sans Unicode"/>
              </a:rPr>
              <a:t>Imputations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28209" y="3473169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78230" y="3653267"/>
            <a:ext cx="8788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latin typeface="Lucida Sans Unicode"/>
                <a:cs typeface="Lucida Sans Unicode"/>
              </a:rPr>
              <a:t>Handling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dirty="0">
                <a:latin typeface="Lucida Sans Unicode"/>
                <a:cs typeface="Lucida Sans Unicode"/>
              </a:rPr>
              <a:t>Outliers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28209" y="4355764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92698" y="4535862"/>
            <a:ext cx="6750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Load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Dataset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47839" y="5304978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6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04204" y="5485076"/>
            <a:ext cx="89090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latin typeface="Lucida Sans Unicode"/>
                <a:cs typeface="Lucida Sans Unicode"/>
              </a:rPr>
              <a:t>Power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45" dirty="0">
                <a:latin typeface="Lucida Sans Unicode"/>
                <a:cs typeface="Lucida Sans Unicode"/>
              </a:rPr>
              <a:t>BI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5" dirty="0">
                <a:latin typeface="Lucida Sans Unicode"/>
                <a:cs typeface="Lucida Sans Unicode"/>
              </a:rPr>
              <a:t>Desktop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37254" y="5304978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7DD9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97464" y="5403865"/>
            <a:ext cx="1283335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759" marR="5080" indent="-480695">
              <a:lnSpc>
                <a:spcPct val="111000"/>
              </a:lnSpc>
              <a:spcBef>
                <a:spcPts val="100"/>
              </a:spcBef>
            </a:pPr>
            <a:r>
              <a:rPr sz="800" spc="5" dirty="0">
                <a:latin typeface="Lucida Sans Unicode"/>
                <a:cs typeface="Lucida Sans Unicode"/>
              </a:rPr>
              <a:t>Exploratory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Data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5" dirty="0">
                <a:latin typeface="Lucida Sans Unicode"/>
                <a:cs typeface="Lucida Sans Unicode"/>
              </a:rPr>
              <a:t>Analysis  </a:t>
            </a:r>
            <a:r>
              <a:rPr sz="800" spc="5" dirty="0">
                <a:latin typeface="Lucida Sans Unicode"/>
                <a:cs typeface="Lucida Sans Unicode"/>
              </a:rPr>
              <a:t>(EDA)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26327" y="5304978"/>
            <a:ext cx="1408430" cy="523875"/>
          </a:xfrm>
          <a:custGeom>
            <a:avLst/>
            <a:gdLst/>
            <a:ahLst/>
            <a:cxnLst/>
            <a:rect l="l" t="t" r="r" b="b"/>
            <a:pathLst>
              <a:path w="1408429" h="523875">
                <a:moveTo>
                  <a:pt x="1408409" y="523435"/>
                </a:moveTo>
                <a:lnTo>
                  <a:pt x="0" y="523435"/>
                </a:lnTo>
                <a:lnTo>
                  <a:pt x="0" y="0"/>
                </a:lnTo>
                <a:lnTo>
                  <a:pt x="1408409" y="0"/>
                </a:lnTo>
                <a:lnTo>
                  <a:pt x="1408409" y="523435"/>
                </a:lnTo>
                <a:close/>
              </a:path>
            </a:pathLst>
          </a:custGeom>
          <a:solidFill>
            <a:srgbClr val="FF9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674823" y="5485076"/>
            <a:ext cx="7067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Data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10" dirty="0">
                <a:latin typeface="Lucida Sans Unicode"/>
                <a:cs typeface="Lucida Sans Unicode"/>
              </a:rPr>
              <a:t>Cleaning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8424" y="5304978"/>
            <a:ext cx="1408430" cy="523875"/>
          </a:xfrm>
          <a:prstGeom prst="rect">
            <a:avLst/>
          </a:prstGeom>
          <a:solidFill>
            <a:srgbClr val="FF1616"/>
          </a:solidFill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10" dirty="0">
                <a:latin typeface="Lucida Sans Unicode"/>
                <a:cs typeface="Lucida Sans Unicode"/>
              </a:rPr>
              <a:t>Insights</a:t>
            </a:r>
            <a:endParaRPr sz="800">
              <a:latin typeface="Lucida Sans Unicode"/>
              <a:cs typeface="Lucida Sans Unicode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53826" y="2930282"/>
            <a:ext cx="2008505" cy="1608455"/>
            <a:chOff x="253826" y="2930282"/>
            <a:chExt cx="2008505" cy="1608455"/>
          </a:xfrm>
        </p:grpSpPr>
        <p:sp>
          <p:nvSpPr>
            <p:cNvPr id="24" name="object 24"/>
            <p:cNvSpPr/>
            <p:nvPr/>
          </p:nvSpPr>
          <p:spPr>
            <a:xfrm>
              <a:off x="253826" y="2930282"/>
              <a:ext cx="2008505" cy="1608455"/>
            </a:xfrm>
            <a:custGeom>
              <a:avLst/>
              <a:gdLst/>
              <a:ahLst/>
              <a:cxnLst/>
              <a:rect l="l" t="t" r="r" b="b"/>
              <a:pathLst>
                <a:path w="2008505" h="1608454">
                  <a:moveTo>
                    <a:pt x="2008064" y="1608373"/>
                  </a:moveTo>
                  <a:lnTo>
                    <a:pt x="0" y="1608373"/>
                  </a:lnTo>
                  <a:lnTo>
                    <a:pt x="0" y="0"/>
                  </a:lnTo>
                  <a:lnTo>
                    <a:pt x="2008064" y="0"/>
                  </a:lnTo>
                  <a:lnTo>
                    <a:pt x="2008064" y="1608373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482" y="3606444"/>
              <a:ext cx="34290" cy="575310"/>
            </a:xfrm>
            <a:custGeom>
              <a:avLst/>
              <a:gdLst/>
              <a:ahLst/>
              <a:cxnLst/>
              <a:rect l="l" t="t" r="r" b="b"/>
              <a:pathLst>
                <a:path w="34290" h="575310">
                  <a:moveTo>
                    <a:pt x="33832" y="556094"/>
                  </a:moveTo>
                  <a:lnTo>
                    <a:pt x="19164" y="541413"/>
                  </a:lnTo>
                  <a:lnTo>
                    <a:pt x="14681" y="541413"/>
                  </a:lnTo>
                  <a:lnTo>
                    <a:pt x="0" y="556094"/>
                  </a:lnTo>
                  <a:lnTo>
                    <a:pt x="0" y="560578"/>
                  </a:lnTo>
                  <a:lnTo>
                    <a:pt x="14681" y="575259"/>
                  </a:lnTo>
                  <a:lnTo>
                    <a:pt x="19164" y="575259"/>
                  </a:lnTo>
                  <a:lnTo>
                    <a:pt x="33832" y="560578"/>
                  </a:lnTo>
                  <a:lnTo>
                    <a:pt x="33832" y="558330"/>
                  </a:lnTo>
                  <a:lnTo>
                    <a:pt x="33832" y="556094"/>
                  </a:lnTo>
                  <a:close/>
                </a:path>
                <a:path w="34290" h="575310">
                  <a:moveTo>
                    <a:pt x="33832" y="420738"/>
                  </a:moveTo>
                  <a:lnTo>
                    <a:pt x="19164" y="406057"/>
                  </a:lnTo>
                  <a:lnTo>
                    <a:pt x="14681" y="406057"/>
                  </a:lnTo>
                  <a:lnTo>
                    <a:pt x="0" y="420738"/>
                  </a:lnTo>
                  <a:lnTo>
                    <a:pt x="0" y="425221"/>
                  </a:lnTo>
                  <a:lnTo>
                    <a:pt x="14681" y="439902"/>
                  </a:lnTo>
                  <a:lnTo>
                    <a:pt x="19164" y="439902"/>
                  </a:lnTo>
                  <a:lnTo>
                    <a:pt x="33832" y="425221"/>
                  </a:lnTo>
                  <a:lnTo>
                    <a:pt x="33832" y="422986"/>
                  </a:lnTo>
                  <a:lnTo>
                    <a:pt x="33832" y="420738"/>
                  </a:lnTo>
                  <a:close/>
                </a:path>
                <a:path w="34290" h="575310">
                  <a:moveTo>
                    <a:pt x="33832" y="285381"/>
                  </a:moveTo>
                  <a:lnTo>
                    <a:pt x="19164" y="270713"/>
                  </a:lnTo>
                  <a:lnTo>
                    <a:pt x="14681" y="270713"/>
                  </a:lnTo>
                  <a:lnTo>
                    <a:pt x="0" y="285381"/>
                  </a:lnTo>
                  <a:lnTo>
                    <a:pt x="0" y="289877"/>
                  </a:lnTo>
                  <a:lnTo>
                    <a:pt x="14681" y="304546"/>
                  </a:lnTo>
                  <a:lnTo>
                    <a:pt x="19164" y="304546"/>
                  </a:lnTo>
                  <a:lnTo>
                    <a:pt x="33832" y="289877"/>
                  </a:lnTo>
                  <a:lnTo>
                    <a:pt x="33832" y="287629"/>
                  </a:lnTo>
                  <a:lnTo>
                    <a:pt x="33832" y="285381"/>
                  </a:lnTo>
                  <a:close/>
                </a:path>
                <a:path w="34290" h="575310">
                  <a:moveTo>
                    <a:pt x="33832" y="150025"/>
                  </a:moveTo>
                  <a:lnTo>
                    <a:pt x="19164" y="135356"/>
                  </a:lnTo>
                  <a:lnTo>
                    <a:pt x="14681" y="135356"/>
                  </a:lnTo>
                  <a:lnTo>
                    <a:pt x="0" y="150025"/>
                  </a:lnTo>
                  <a:lnTo>
                    <a:pt x="0" y="154520"/>
                  </a:lnTo>
                  <a:lnTo>
                    <a:pt x="14681" y="169189"/>
                  </a:lnTo>
                  <a:lnTo>
                    <a:pt x="19164" y="169189"/>
                  </a:lnTo>
                  <a:lnTo>
                    <a:pt x="33832" y="154520"/>
                  </a:lnTo>
                  <a:lnTo>
                    <a:pt x="33832" y="152273"/>
                  </a:lnTo>
                  <a:lnTo>
                    <a:pt x="33832" y="150025"/>
                  </a:lnTo>
                  <a:close/>
                </a:path>
                <a:path w="34290" h="575310">
                  <a:moveTo>
                    <a:pt x="33832" y="14681"/>
                  </a:moveTo>
                  <a:lnTo>
                    <a:pt x="19164" y="0"/>
                  </a:lnTo>
                  <a:lnTo>
                    <a:pt x="14681" y="0"/>
                  </a:lnTo>
                  <a:lnTo>
                    <a:pt x="0" y="14681"/>
                  </a:lnTo>
                  <a:lnTo>
                    <a:pt x="0" y="19164"/>
                  </a:lnTo>
                  <a:lnTo>
                    <a:pt x="14681" y="33845"/>
                  </a:lnTo>
                  <a:lnTo>
                    <a:pt x="19164" y="33845"/>
                  </a:lnTo>
                  <a:lnTo>
                    <a:pt x="33832" y="19164"/>
                  </a:lnTo>
                  <a:lnTo>
                    <a:pt x="33832" y="16916"/>
                  </a:lnTo>
                  <a:lnTo>
                    <a:pt x="33832" y="146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309710" y="1882520"/>
            <a:ext cx="2997835" cy="47625"/>
          </a:xfrm>
          <a:custGeom>
            <a:avLst/>
            <a:gdLst/>
            <a:ahLst/>
            <a:cxnLst/>
            <a:rect l="l" t="t" r="r" b="b"/>
            <a:pathLst>
              <a:path w="2997835" h="47625">
                <a:moveTo>
                  <a:pt x="47586" y="23787"/>
                </a:moveTo>
                <a:lnTo>
                  <a:pt x="0" y="0"/>
                </a:lnTo>
                <a:lnTo>
                  <a:pt x="0" y="47586"/>
                </a:lnTo>
                <a:lnTo>
                  <a:pt x="47586" y="23787"/>
                </a:lnTo>
                <a:close/>
              </a:path>
              <a:path w="2997835" h="47625">
                <a:moveTo>
                  <a:pt x="1514805" y="23787"/>
                </a:moveTo>
                <a:lnTo>
                  <a:pt x="1467218" y="0"/>
                </a:lnTo>
                <a:lnTo>
                  <a:pt x="1467218" y="47586"/>
                </a:lnTo>
                <a:lnTo>
                  <a:pt x="1514805" y="23787"/>
                </a:lnTo>
                <a:close/>
              </a:path>
              <a:path w="2997835" h="47625">
                <a:moveTo>
                  <a:pt x="2997428" y="23787"/>
                </a:moveTo>
                <a:lnTo>
                  <a:pt x="2949841" y="0"/>
                </a:lnTo>
                <a:lnTo>
                  <a:pt x="2949841" y="47586"/>
                </a:lnTo>
                <a:lnTo>
                  <a:pt x="2997428" y="23787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83044" y="23802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83044" y="329392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83044" y="417495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6779" y="50909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0"/>
                </a:moveTo>
                <a:lnTo>
                  <a:pt x="47585" y="0"/>
                </a:lnTo>
                <a:lnTo>
                  <a:pt x="23792" y="47585"/>
                </a:lnTo>
                <a:lnTo>
                  <a:pt x="0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7295" y="5541568"/>
            <a:ext cx="3020060" cy="47625"/>
          </a:xfrm>
          <a:custGeom>
            <a:avLst/>
            <a:gdLst/>
            <a:ahLst/>
            <a:cxnLst/>
            <a:rect l="l" t="t" r="r" b="b"/>
            <a:pathLst>
              <a:path w="3020060" h="47625">
                <a:moveTo>
                  <a:pt x="47586" y="0"/>
                </a:moveTo>
                <a:lnTo>
                  <a:pt x="0" y="23799"/>
                </a:lnTo>
                <a:lnTo>
                  <a:pt x="47586" y="47586"/>
                </a:lnTo>
                <a:lnTo>
                  <a:pt x="47586" y="0"/>
                </a:lnTo>
                <a:close/>
              </a:path>
              <a:path w="3020060" h="47625">
                <a:moveTo>
                  <a:pt x="1536814" y="0"/>
                </a:moveTo>
                <a:lnTo>
                  <a:pt x="1489227" y="23799"/>
                </a:lnTo>
                <a:lnTo>
                  <a:pt x="1536814" y="47586"/>
                </a:lnTo>
                <a:lnTo>
                  <a:pt x="1536814" y="0"/>
                </a:lnTo>
                <a:close/>
              </a:path>
              <a:path w="3020060" h="47625">
                <a:moveTo>
                  <a:pt x="3019437" y="0"/>
                </a:moveTo>
                <a:lnTo>
                  <a:pt x="2971850" y="23799"/>
                </a:lnTo>
                <a:lnTo>
                  <a:pt x="3019437" y="47586"/>
                </a:lnTo>
                <a:lnTo>
                  <a:pt x="3019437" y="0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4368" y="50430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585" y="47585"/>
                </a:moveTo>
                <a:lnTo>
                  <a:pt x="0" y="47585"/>
                </a:lnTo>
                <a:lnTo>
                  <a:pt x="23792" y="0"/>
                </a:lnTo>
                <a:lnTo>
                  <a:pt x="47585" y="47585"/>
                </a:lnTo>
                <a:close/>
              </a:path>
            </a:pathLst>
          </a:custGeom>
          <a:solidFill>
            <a:srgbClr val="176A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91050" y="2853948"/>
            <a:ext cx="257175" cy="1803400"/>
          </a:xfrm>
          <a:custGeom>
            <a:avLst/>
            <a:gdLst/>
            <a:ahLst/>
            <a:cxnLst/>
            <a:rect l="l" t="t" r="r" b="b"/>
            <a:pathLst>
              <a:path w="257175" h="1803400">
                <a:moveTo>
                  <a:pt x="256501" y="12700"/>
                </a:moveTo>
                <a:lnTo>
                  <a:pt x="172074" y="12700"/>
                </a:lnTo>
                <a:lnTo>
                  <a:pt x="176009" y="0"/>
                </a:lnTo>
                <a:lnTo>
                  <a:pt x="252566" y="0"/>
                </a:lnTo>
                <a:lnTo>
                  <a:pt x="256501" y="12700"/>
                </a:lnTo>
                <a:close/>
              </a:path>
              <a:path w="257175" h="1803400">
                <a:moveTo>
                  <a:pt x="243265" y="25400"/>
                </a:moveTo>
                <a:lnTo>
                  <a:pt x="161342" y="25400"/>
                </a:lnTo>
                <a:lnTo>
                  <a:pt x="164204" y="12700"/>
                </a:lnTo>
                <a:lnTo>
                  <a:pt x="253281" y="12700"/>
                </a:lnTo>
                <a:lnTo>
                  <a:pt x="243265" y="25400"/>
                </a:lnTo>
                <a:close/>
              </a:path>
              <a:path w="257175" h="1803400">
                <a:moveTo>
                  <a:pt x="234679" y="38100"/>
                </a:moveTo>
                <a:lnTo>
                  <a:pt x="154902" y="38100"/>
                </a:lnTo>
                <a:lnTo>
                  <a:pt x="157049" y="25400"/>
                </a:lnTo>
                <a:lnTo>
                  <a:pt x="236468" y="25400"/>
                </a:lnTo>
                <a:lnTo>
                  <a:pt x="234679" y="38100"/>
                </a:lnTo>
                <a:close/>
              </a:path>
              <a:path w="257175" h="1803400">
                <a:moveTo>
                  <a:pt x="77630" y="876300"/>
                </a:moveTo>
                <a:lnTo>
                  <a:pt x="12163" y="876300"/>
                </a:lnTo>
                <a:lnTo>
                  <a:pt x="20933" y="863600"/>
                </a:lnTo>
                <a:lnTo>
                  <a:pt x="29469" y="863600"/>
                </a:lnTo>
                <a:lnTo>
                  <a:pt x="37669" y="850900"/>
                </a:lnTo>
                <a:lnTo>
                  <a:pt x="45433" y="838200"/>
                </a:lnTo>
                <a:lnTo>
                  <a:pt x="57032" y="825500"/>
                </a:lnTo>
                <a:lnTo>
                  <a:pt x="67658" y="812800"/>
                </a:lnTo>
                <a:lnTo>
                  <a:pt x="77278" y="800100"/>
                </a:lnTo>
                <a:lnTo>
                  <a:pt x="85858" y="774700"/>
                </a:lnTo>
                <a:lnTo>
                  <a:pt x="100240" y="749300"/>
                </a:lnTo>
                <a:lnTo>
                  <a:pt x="110497" y="711200"/>
                </a:lnTo>
                <a:lnTo>
                  <a:pt x="117200" y="673100"/>
                </a:lnTo>
                <a:lnTo>
                  <a:pt x="120917" y="635000"/>
                </a:lnTo>
                <a:lnTo>
                  <a:pt x="122353" y="596900"/>
                </a:lnTo>
                <a:lnTo>
                  <a:pt x="122214" y="558800"/>
                </a:lnTo>
                <a:lnTo>
                  <a:pt x="121068" y="520700"/>
                </a:lnTo>
                <a:lnTo>
                  <a:pt x="119486" y="482600"/>
                </a:lnTo>
                <a:lnTo>
                  <a:pt x="118072" y="444500"/>
                </a:lnTo>
                <a:lnTo>
                  <a:pt x="116316" y="381000"/>
                </a:lnTo>
                <a:lnTo>
                  <a:pt x="115908" y="342900"/>
                </a:lnTo>
                <a:lnTo>
                  <a:pt x="115830" y="304800"/>
                </a:lnTo>
                <a:lnTo>
                  <a:pt x="116087" y="279400"/>
                </a:lnTo>
                <a:lnTo>
                  <a:pt x="116613" y="241300"/>
                </a:lnTo>
                <a:lnTo>
                  <a:pt x="118496" y="190500"/>
                </a:lnTo>
                <a:lnTo>
                  <a:pt x="123225" y="139700"/>
                </a:lnTo>
                <a:lnTo>
                  <a:pt x="131582" y="101600"/>
                </a:lnTo>
                <a:lnTo>
                  <a:pt x="136568" y="76200"/>
                </a:lnTo>
                <a:lnTo>
                  <a:pt x="141688" y="63500"/>
                </a:lnTo>
                <a:lnTo>
                  <a:pt x="146674" y="50800"/>
                </a:lnTo>
                <a:lnTo>
                  <a:pt x="150252" y="38100"/>
                </a:lnTo>
                <a:lnTo>
                  <a:pt x="228597" y="38100"/>
                </a:lnTo>
                <a:lnTo>
                  <a:pt x="221482" y="50800"/>
                </a:lnTo>
                <a:lnTo>
                  <a:pt x="213796" y="50800"/>
                </a:lnTo>
                <a:lnTo>
                  <a:pt x="205909" y="63500"/>
                </a:lnTo>
                <a:lnTo>
                  <a:pt x="198189" y="88900"/>
                </a:lnTo>
                <a:lnTo>
                  <a:pt x="195327" y="88900"/>
                </a:lnTo>
                <a:lnTo>
                  <a:pt x="193539" y="101600"/>
                </a:lnTo>
                <a:lnTo>
                  <a:pt x="191034" y="101600"/>
                </a:lnTo>
                <a:lnTo>
                  <a:pt x="186741" y="114300"/>
                </a:lnTo>
                <a:lnTo>
                  <a:pt x="184953" y="127000"/>
                </a:lnTo>
                <a:lnTo>
                  <a:pt x="182197" y="139700"/>
                </a:lnTo>
                <a:lnTo>
                  <a:pt x="179810" y="152400"/>
                </a:lnTo>
                <a:lnTo>
                  <a:pt x="177759" y="165100"/>
                </a:lnTo>
                <a:lnTo>
                  <a:pt x="176009" y="177800"/>
                </a:lnTo>
                <a:lnTo>
                  <a:pt x="175266" y="190500"/>
                </a:lnTo>
                <a:lnTo>
                  <a:pt x="174623" y="190500"/>
                </a:lnTo>
                <a:lnTo>
                  <a:pt x="174047" y="203200"/>
                </a:lnTo>
                <a:lnTo>
                  <a:pt x="173505" y="203200"/>
                </a:lnTo>
                <a:lnTo>
                  <a:pt x="173175" y="215900"/>
                </a:lnTo>
                <a:lnTo>
                  <a:pt x="172745" y="228600"/>
                </a:lnTo>
                <a:lnTo>
                  <a:pt x="172247" y="228600"/>
                </a:lnTo>
                <a:lnTo>
                  <a:pt x="171716" y="241300"/>
                </a:lnTo>
                <a:lnTo>
                  <a:pt x="170917" y="254000"/>
                </a:lnTo>
                <a:lnTo>
                  <a:pt x="170151" y="279400"/>
                </a:lnTo>
                <a:lnTo>
                  <a:pt x="169452" y="292100"/>
                </a:lnTo>
                <a:lnTo>
                  <a:pt x="168854" y="304800"/>
                </a:lnTo>
                <a:lnTo>
                  <a:pt x="167982" y="342900"/>
                </a:lnTo>
                <a:lnTo>
                  <a:pt x="167513" y="381000"/>
                </a:lnTo>
                <a:lnTo>
                  <a:pt x="167446" y="419100"/>
                </a:lnTo>
                <a:lnTo>
                  <a:pt x="167781" y="457200"/>
                </a:lnTo>
                <a:lnTo>
                  <a:pt x="168524" y="508000"/>
                </a:lnTo>
                <a:lnTo>
                  <a:pt x="169167" y="546100"/>
                </a:lnTo>
                <a:lnTo>
                  <a:pt x="168938" y="584200"/>
                </a:lnTo>
                <a:lnTo>
                  <a:pt x="167065" y="622300"/>
                </a:lnTo>
                <a:lnTo>
                  <a:pt x="162728" y="673100"/>
                </a:lnTo>
                <a:lnTo>
                  <a:pt x="154902" y="711200"/>
                </a:lnTo>
                <a:lnTo>
                  <a:pt x="149318" y="736600"/>
                </a:lnTo>
                <a:lnTo>
                  <a:pt x="142694" y="762000"/>
                </a:lnTo>
                <a:lnTo>
                  <a:pt x="134930" y="774700"/>
                </a:lnTo>
                <a:lnTo>
                  <a:pt x="125925" y="800100"/>
                </a:lnTo>
                <a:lnTo>
                  <a:pt x="115662" y="812800"/>
                </a:lnTo>
                <a:lnTo>
                  <a:pt x="104192" y="838200"/>
                </a:lnTo>
                <a:lnTo>
                  <a:pt x="91515" y="850900"/>
                </a:lnTo>
                <a:lnTo>
                  <a:pt x="77630" y="876300"/>
                </a:lnTo>
                <a:close/>
              </a:path>
              <a:path w="257175" h="1803400">
                <a:moveTo>
                  <a:pt x="64035" y="889000"/>
                </a:moveTo>
                <a:lnTo>
                  <a:pt x="1431" y="889000"/>
                </a:lnTo>
                <a:lnTo>
                  <a:pt x="5723" y="876300"/>
                </a:lnTo>
                <a:lnTo>
                  <a:pt x="71000" y="876300"/>
                </a:lnTo>
                <a:lnTo>
                  <a:pt x="64035" y="889000"/>
                </a:lnTo>
                <a:close/>
              </a:path>
              <a:path w="257175" h="1803400">
                <a:moveTo>
                  <a:pt x="64036" y="914400"/>
                </a:moveTo>
                <a:lnTo>
                  <a:pt x="1431" y="914400"/>
                </a:lnTo>
                <a:lnTo>
                  <a:pt x="357" y="901700"/>
                </a:lnTo>
                <a:lnTo>
                  <a:pt x="0" y="889000"/>
                </a:lnTo>
                <a:lnTo>
                  <a:pt x="56802" y="889000"/>
                </a:lnTo>
                <a:lnTo>
                  <a:pt x="49368" y="901700"/>
                </a:lnTo>
                <a:lnTo>
                  <a:pt x="56803" y="901700"/>
                </a:lnTo>
                <a:lnTo>
                  <a:pt x="64036" y="914400"/>
                </a:lnTo>
                <a:close/>
              </a:path>
              <a:path w="257175" h="1803400">
                <a:moveTo>
                  <a:pt x="221432" y="1752600"/>
                </a:moveTo>
                <a:lnTo>
                  <a:pt x="150252" y="1752600"/>
                </a:lnTo>
                <a:lnTo>
                  <a:pt x="146674" y="1739900"/>
                </a:lnTo>
                <a:lnTo>
                  <a:pt x="141638" y="1727200"/>
                </a:lnTo>
                <a:lnTo>
                  <a:pt x="126998" y="1676400"/>
                </a:lnTo>
                <a:lnTo>
                  <a:pt x="120425" y="1625600"/>
                </a:lnTo>
                <a:lnTo>
                  <a:pt x="117339" y="1574800"/>
                </a:lnTo>
                <a:lnTo>
                  <a:pt x="116087" y="1524000"/>
                </a:lnTo>
                <a:lnTo>
                  <a:pt x="115908" y="1460500"/>
                </a:lnTo>
                <a:lnTo>
                  <a:pt x="116165" y="1422400"/>
                </a:lnTo>
                <a:lnTo>
                  <a:pt x="116892" y="1384300"/>
                </a:lnTo>
                <a:lnTo>
                  <a:pt x="118021" y="1346200"/>
                </a:lnTo>
                <a:lnTo>
                  <a:pt x="119486" y="1308100"/>
                </a:lnTo>
                <a:lnTo>
                  <a:pt x="121068" y="1270000"/>
                </a:lnTo>
                <a:lnTo>
                  <a:pt x="122214" y="1231900"/>
                </a:lnTo>
                <a:lnTo>
                  <a:pt x="122353" y="1193800"/>
                </a:lnTo>
                <a:lnTo>
                  <a:pt x="120917" y="1155700"/>
                </a:lnTo>
                <a:lnTo>
                  <a:pt x="117149" y="1117600"/>
                </a:lnTo>
                <a:lnTo>
                  <a:pt x="110363" y="1079500"/>
                </a:lnTo>
                <a:lnTo>
                  <a:pt x="100089" y="1054100"/>
                </a:lnTo>
                <a:lnTo>
                  <a:pt x="85858" y="1016000"/>
                </a:lnTo>
                <a:lnTo>
                  <a:pt x="77278" y="1003300"/>
                </a:lnTo>
                <a:lnTo>
                  <a:pt x="67658" y="977900"/>
                </a:lnTo>
                <a:lnTo>
                  <a:pt x="57032" y="965200"/>
                </a:lnTo>
                <a:lnTo>
                  <a:pt x="45433" y="952500"/>
                </a:lnTo>
                <a:lnTo>
                  <a:pt x="37719" y="939800"/>
                </a:lnTo>
                <a:lnTo>
                  <a:pt x="29603" y="939800"/>
                </a:lnTo>
                <a:lnTo>
                  <a:pt x="21084" y="927100"/>
                </a:lnTo>
                <a:lnTo>
                  <a:pt x="11805" y="927100"/>
                </a:lnTo>
                <a:lnTo>
                  <a:pt x="8585" y="914400"/>
                </a:lnTo>
                <a:lnTo>
                  <a:pt x="71001" y="914400"/>
                </a:lnTo>
                <a:lnTo>
                  <a:pt x="77630" y="927100"/>
                </a:lnTo>
                <a:lnTo>
                  <a:pt x="91716" y="939800"/>
                </a:lnTo>
                <a:lnTo>
                  <a:pt x="104461" y="965200"/>
                </a:lnTo>
                <a:lnTo>
                  <a:pt x="115864" y="977900"/>
                </a:lnTo>
                <a:lnTo>
                  <a:pt x="125925" y="1003300"/>
                </a:lnTo>
                <a:lnTo>
                  <a:pt x="134930" y="1016000"/>
                </a:lnTo>
                <a:lnTo>
                  <a:pt x="142695" y="1041400"/>
                </a:lnTo>
                <a:lnTo>
                  <a:pt x="149318" y="1054100"/>
                </a:lnTo>
                <a:lnTo>
                  <a:pt x="154903" y="1079500"/>
                </a:lnTo>
                <a:lnTo>
                  <a:pt x="159268" y="1104900"/>
                </a:lnTo>
                <a:lnTo>
                  <a:pt x="162728" y="1130300"/>
                </a:lnTo>
                <a:lnTo>
                  <a:pt x="165316" y="1143000"/>
                </a:lnTo>
                <a:lnTo>
                  <a:pt x="167066" y="1168400"/>
                </a:lnTo>
                <a:lnTo>
                  <a:pt x="168938" y="1206500"/>
                </a:lnTo>
                <a:lnTo>
                  <a:pt x="169168" y="1257300"/>
                </a:lnTo>
                <a:lnTo>
                  <a:pt x="168525" y="1295400"/>
                </a:lnTo>
                <a:lnTo>
                  <a:pt x="167781" y="1333500"/>
                </a:lnTo>
                <a:lnTo>
                  <a:pt x="167295" y="1371600"/>
                </a:lnTo>
                <a:lnTo>
                  <a:pt x="167379" y="1409700"/>
                </a:lnTo>
                <a:lnTo>
                  <a:pt x="167932" y="1447800"/>
                </a:lnTo>
                <a:lnTo>
                  <a:pt x="168854" y="1485900"/>
                </a:lnTo>
                <a:lnTo>
                  <a:pt x="169453" y="1498600"/>
                </a:lnTo>
                <a:lnTo>
                  <a:pt x="170151" y="1524000"/>
                </a:lnTo>
                <a:lnTo>
                  <a:pt x="170917" y="1536700"/>
                </a:lnTo>
                <a:lnTo>
                  <a:pt x="171716" y="1549400"/>
                </a:lnTo>
                <a:lnTo>
                  <a:pt x="172046" y="1562100"/>
                </a:lnTo>
                <a:lnTo>
                  <a:pt x="172477" y="1574800"/>
                </a:lnTo>
                <a:lnTo>
                  <a:pt x="172974" y="1574800"/>
                </a:lnTo>
                <a:lnTo>
                  <a:pt x="174047" y="1600200"/>
                </a:lnTo>
                <a:lnTo>
                  <a:pt x="174623" y="1600200"/>
                </a:lnTo>
                <a:lnTo>
                  <a:pt x="175266" y="1612900"/>
                </a:lnTo>
                <a:lnTo>
                  <a:pt x="176009" y="1612900"/>
                </a:lnTo>
                <a:lnTo>
                  <a:pt x="177809" y="1625600"/>
                </a:lnTo>
                <a:lnTo>
                  <a:pt x="179945" y="1638300"/>
                </a:lnTo>
                <a:lnTo>
                  <a:pt x="182348" y="1651000"/>
                </a:lnTo>
                <a:lnTo>
                  <a:pt x="184953" y="1663700"/>
                </a:lnTo>
                <a:lnTo>
                  <a:pt x="186742" y="1676400"/>
                </a:lnTo>
                <a:lnTo>
                  <a:pt x="191035" y="1689100"/>
                </a:lnTo>
                <a:lnTo>
                  <a:pt x="193539" y="1701800"/>
                </a:lnTo>
                <a:lnTo>
                  <a:pt x="195328" y="1701800"/>
                </a:lnTo>
                <a:lnTo>
                  <a:pt x="198189" y="1714500"/>
                </a:lnTo>
                <a:lnTo>
                  <a:pt x="205758" y="1727200"/>
                </a:lnTo>
                <a:lnTo>
                  <a:pt x="213662" y="1739900"/>
                </a:lnTo>
                <a:lnTo>
                  <a:pt x="221432" y="1752600"/>
                </a:lnTo>
                <a:close/>
              </a:path>
              <a:path w="257175" h="1803400">
                <a:moveTo>
                  <a:pt x="230744" y="1765300"/>
                </a:moveTo>
                <a:lnTo>
                  <a:pt x="157049" y="1765300"/>
                </a:lnTo>
                <a:lnTo>
                  <a:pt x="152756" y="1752600"/>
                </a:lnTo>
                <a:lnTo>
                  <a:pt x="228598" y="1752600"/>
                </a:lnTo>
                <a:lnTo>
                  <a:pt x="230744" y="1765300"/>
                </a:lnTo>
                <a:close/>
              </a:path>
              <a:path w="257175" h="1803400">
                <a:moveTo>
                  <a:pt x="256859" y="1790700"/>
                </a:moveTo>
                <a:lnTo>
                  <a:pt x="175651" y="1790700"/>
                </a:lnTo>
                <a:lnTo>
                  <a:pt x="168139" y="1778000"/>
                </a:lnTo>
                <a:lnTo>
                  <a:pt x="160984" y="1778000"/>
                </a:lnTo>
                <a:lnTo>
                  <a:pt x="159553" y="1765300"/>
                </a:lnTo>
                <a:lnTo>
                  <a:pt x="243265" y="1765300"/>
                </a:lnTo>
                <a:lnTo>
                  <a:pt x="253282" y="1778000"/>
                </a:lnTo>
                <a:lnTo>
                  <a:pt x="256859" y="1790700"/>
                </a:lnTo>
                <a:close/>
              </a:path>
              <a:path w="257175" h="1803400">
                <a:moveTo>
                  <a:pt x="235037" y="1803400"/>
                </a:moveTo>
                <a:lnTo>
                  <a:pt x="188530" y="1803400"/>
                </a:lnTo>
                <a:lnTo>
                  <a:pt x="184595" y="1790700"/>
                </a:lnTo>
                <a:lnTo>
                  <a:pt x="239330" y="1790700"/>
                </a:lnTo>
                <a:lnTo>
                  <a:pt x="235037" y="180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53826" y="2930282"/>
            <a:ext cx="2008505" cy="1608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208279">
              <a:lnSpc>
                <a:spcPct val="100000"/>
              </a:lnSpc>
            </a:pPr>
            <a:r>
              <a:rPr sz="1500" spc="35" dirty="0">
                <a:latin typeface="Lucida Sans Unicode"/>
                <a:cs typeface="Lucida Sans Unicode"/>
              </a:rPr>
              <a:t>DEPLOYMENT</a:t>
            </a:r>
            <a:endParaRPr sz="1500">
              <a:latin typeface="Lucida Sans Unicode"/>
              <a:cs typeface="Lucida Sans Unicode"/>
            </a:endParaRPr>
          </a:p>
          <a:p>
            <a:pPr marL="380365" marR="200025" indent="10795" algn="just">
              <a:lnSpc>
                <a:spcPct val="111000"/>
              </a:lnSpc>
              <a:spcBef>
                <a:spcPts val="375"/>
              </a:spcBef>
            </a:pPr>
            <a:r>
              <a:rPr sz="800" spc="-5" dirty="0">
                <a:latin typeface="Lucida Sans Unicode"/>
                <a:cs typeface="Lucida Sans Unicode"/>
              </a:rPr>
              <a:t>Low-Level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15" dirty="0">
                <a:latin typeface="Lucida Sans Unicode"/>
                <a:cs typeface="Lucida Sans Unicode"/>
              </a:rPr>
              <a:t>Design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Document  </a:t>
            </a:r>
            <a:r>
              <a:rPr sz="800" spc="-15" dirty="0">
                <a:latin typeface="Lucida Sans Unicode"/>
                <a:cs typeface="Lucida Sans Unicode"/>
              </a:rPr>
              <a:t>High-Level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15" dirty="0">
                <a:latin typeface="Lucida Sans Unicode"/>
                <a:cs typeface="Lucida Sans Unicode"/>
              </a:rPr>
              <a:t>Design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Document  </a:t>
            </a:r>
            <a:r>
              <a:rPr sz="800" spc="10" dirty="0">
                <a:latin typeface="Lucida Sans Unicode"/>
                <a:cs typeface="Lucida Sans Unicode"/>
              </a:rPr>
              <a:t>Architecture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Document</a:t>
            </a:r>
            <a:endParaRPr sz="800">
              <a:latin typeface="Lucida Sans Unicode"/>
              <a:cs typeface="Lucida Sans Unicode"/>
            </a:endParaRPr>
          </a:p>
          <a:p>
            <a:pPr marL="380365" marR="463550" algn="just">
              <a:lnSpc>
                <a:spcPct val="111000"/>
              </a:lnSpc>
            </a:pPr>
            <a:r>
              <a:rPr sz="800" spc="5" dirty="0">
                <a:latin typeface="Lucida Sans Unicode"/>
                <a:cs typeface="Lucida Sans Unicode"/>
              </a:rPr>
              <a:t>Wireframe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5" dirty="0">
                <a:latin typeface="Lucida Sans Unicode"/>
                <a:cs typeface="Lucida Sans Unicode"/>
              </a:rPr>
              <a:t>Document  Detailed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5" dirty="0">
                <a:latin typeface="Lucida Sans Unicode"/>
                <a:cs typeface="Lucida Sans Unicode"/>
              </a:rPr>
              <a:t>Project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10" dirty="0">
                <a:latin typeface="Lucida Sans Unicode"/>
                <a:cs typeface="Lucida Sans Unicode"/>
              </a:rPr>
              <a:t>Report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05288" y="730038"/>
            <a:ext cx="194246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5" dirty="0">
                <a:latin typeface="Lucida Sans Unicode"/>
                <a:cs typeface="Lucida Sans Unicode"/>
              </a:rPr>
              <a:t>ARCHITECTURE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607529" y="3676632"/>
            <a:ext cx="102044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10" dirty="0">
                <a:latin typeface="Lucida Sans Unicode"/>
                <a:cs typeface="Lucida Sans Unicode"/>
              </a:rPr>
              <a:t>Data</a:t>
            </a:r>
            <a:r>
              <a:rPr sz="800" spc="-60" dirty="0">
                <a:latin typeface="Lucida Sans Unicode"/>
                <a:cs typeface="Lucida Sans Unicode"/>
              </a:rPr>
              <a:t> </a:t>
            </a:r>
            <a:r>
              <a:rPr sz="800" spc="-5" dirty="0">
                <a:latin typeface="Lucida Sans Unicode"/>
                <a:cs typeface="Lucida Sans Unicode"/>
              </a:rPr>
              <a:t>Pre-Processing</a:t>
            </a:r>
            <a:endParaRPr sz="8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0429" y="6799884"/>
            <a:ext cx="3019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10" dirty="0">
                <a:latin typeface="Lucida Sans Unicode"/>
                <a:cs typeface="Lucida Sans Unicode"/>
              </a:rPr>
              <a:t>D</a:t>
            </a:r>
            <a:r>
              <a:rPr sz="2000" spc="-45" dirty="0">
                <a:latin typeface="Lucida Sans Unicode"/>
                <a:cs typeface="Lucida Sans Unicode"/>
              </a:rPr>
              <a:t>A</a:t>
            </a:r>
            <a:r>
              <a:rPr sz="2000" spc="-105" dirty="0">
                <a:latin typeface="Lucida Sans Unicode"/>
                <a:cs typeface="Lucida Sans Unicode"/>
              </a:rPr>
              <a:t>T</a:t>
            </a:r>
            <a:r>
              <a:rPr sz="2000" spc="-45" dirty="0">
                <a:latin typeface="Lucida Sans Unicode"/>
                <a:cs typeface="Lucida Sans Unicode"/>
              </a:rPr>
              <a:t>A</a:t>
            </a:r>
            <a:r>
              <a:rPr sz="2000" spc="140" dirty="0">
                <a:latin typeface="Lucida Sans Unicode"/>
                <a:cs typeface="Lucida Sans Unicode"/>
              </a:rPr>
              <a:t>S</a:t>
            </a:r>
            <a:r>
              <a:rPr sz="2000" spc="114" dirty="0">
                <a:latin typeface="Lucida Sans Unicode"/>
                <a:cs typeface="Lucida Sans Unicode"/>
              </a:rPr>
              <a:t>E</a:t>
            </a:r>
            <a:r>
              <a:rPr sz="2000" spc="-100" dirty="0">
                <a:latin typeface="Lucida Sans Unicode"/>
                <a:cs typeface="Lucida Sans Unicode"/>
              </a:rPr>
              <a:t>T</a:t>
            </a:r>
            <a:r>
              <a:rPr sz="2000" spc="-145" dirty="0">
                <a:latin typeface="Lucida Sans Unicode"/>
                <a:cs typeface="Lucida Sans Unicode"/>
              </a:rPr>
              <a:t> </a:t>
            </a:r>
            <a:r>
              <a:rPr sz="2000" spc="15" dirty="0">
                <a:latin typeface="Lucida Sans Unicode"/>
                <a:cs typeface="Lucida Sans Unicode"/>
              </a:rPr>
              <a:t>I</a:t>
            </a:r>
            <a:r>
              <a:rPr sz="2000" spc="35" dirty="0">
                <a:latin typeface="Lucida Sans Unicode"/>
                <a:cs typeface="Lucida Sans Unicode"/>
              </a:rPr>
              <a:t>N</a:t>
            </a:r>
            <a:r>
              <a:rPr sz="2000" spc="50" dirty="0">
                <a:latin typeface="Lucida Sans Unicode"/>
                <a:cs typeface="Lucida Sans Unicode"/>
              </a:rPr>
              <a:t>F</a:t>
            </a:r>
            <a:r>
              <a:rPr sz="2000" spc="5" dirty="0">
                <a:latin typeface="Lucida Sans Unicode"/>
                <a:cs typeface="Lucida Sans Unicode"/>
              </a:rPr>
              <a:t>O</a:t>
            </a:r>
            <a:r>
              <a:rPr sz="2000" spc="50" dirty="0">
                <a:latin typeface="Lucida Sans Unicode"/>
                <a:cs typeface="Lucida Sans Unicode"/>
              </a:rPr>
              <a:t>R</a:t>
            </a:r>
            <a:r>
              <a:rPr sz="2000" spc="75" dirty="0">
                <a:latin typeface="Lucida Sans Unicode"/>
                <a:cs typeface="Lucida Sans Unicode"/>
              </a:rPr>
              <a:t>M</a:t>
            </a:r>
            <a:r>
              <a:rPr sz="2000" spc="-45" dirty="0">
                <a:latin typeface="Lucida Sans Unicode"/>
                <a:cs typeface="Lucida Sans Unicode"/>
              </a:rPr>
              <a:t>A</a:t>
            </a:r>
            <a:r>
              <a:rPr sz="2000" spc="-105" dirty="0">
                <a:latin typeface="Lucida Sans Unicode"/>
                <a:cs typeface="Lucida Sans Unicode"/>
              </a:rPr>
              <a:t>T</a:t>
            </a:r>
            <a:r>
              <a:rPr sz="2000" spc="15" dirty="0">
                <a:latin typeface="Lucida Sans Unicode"/>
                <a:cs typeface="Lucida Sans Unicode"/>
              </a:rPr>
              <a:t>I</a:t>
            </a:r>
            <a:r>
              <a:rPr sz="2000" spc="5" dirty="0">
                <a:latin typeface="Lucida Sans Unicode"/>
                <a:cs typeface="Lucida Sans Unicode"/>
              </a:rPr>
              <a:t>O</a:t>
            </a:r>
            <a:r>
              <a:rPr sz="2000" spc="40" dirty="0">
                <a:latin typeface="Lucida Sans Unicode"/>
                <a:cs typeface="Lucida Sans Unicode"/>
              </a:rPr>
              <a:t>N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44023" y="75776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04414" y="7462203"/>
            <a:ext cx="5709920" cy="6540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spc="-30" dirty="0">
                <a:latin typeface="Lucida Sans Unicode"/>
                <a:cs typeface="Lucida Sans Unicode"/>
              </a:rPr>
              <a:t>This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Sales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related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dataset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that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contains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Information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like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Phase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flight,</a:t>
            </a:r>
            <a:endParaRPr sz="1200">
              <a:latin typeface="Lucida Sans Unicode"/>
              <a:cs typeface="Lucida Sans Unicode"/>
            </a:endParaRPr>
          </a:p>
          <a:p>
            <a:pPr marL="12700" marR="5080">
              <a:lnSpc>
                <a:spcPct val="114500"/>
              </a:lnSpc>
            </a:pPr>
            <a:r>
              <a:rPr sz="1200" spc="10" dirty="0">
                <a:latin typeface="Lucida Sans Unicode"/>
                <a:cs typeface="Lucida Sans Unicode"/>
              </a:rPr>
              <a:t>Precipitation,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Cost: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Total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,Pilot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warned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wildlife?,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Number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people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injured,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5" dirty="0">
                <a:latin typeface="Lucida Sans Unicode"/>
                <a:cs typeface="Lucida Sans Unicode"/>
              </a:rPr>
              <a:t>Feet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above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ground,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Flight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Date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Impact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flight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etc.</a:t>
            </a:r>
            <a:endParaRPr sz="1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049" y="775985"/>
            <a:ext cx="5941910" cy="33468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1018" y="466338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408" y="4547880"/>
            <a:ext cx="5805170" cy="191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spc="-5" dirty="0">
                <a:latin typeface="Lucida Sans Unicode"/>
                <a:cs typeface="Lucida Sans Unicode"/>
              </a:rPr>
              <a:t>Total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number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if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is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around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80" dirty="0">
                <a:latin typeface="Lucida Sans Unicode"/>
                <a:cs typeface="Lucida Sans Unicode"/>
              </a:rPr>
              <a:t>25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thousand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span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25" dirty="0">
                <a:latin typeface="Lucida Sans Unicode"/>
                <a:cs typeface="Lucida Sans Unicode"/>
              </a:rPr>
              <a:t>11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years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which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</a:t>
            </a:r>
            <a:r>
              <a:rPr sz="1200" spc="10" dirty="0">
                <a:latin typeface="Lucida Sans Unicode"/>
                <a:cs typeface="Lucida Sans Unicode"/>
              </a:rPr>
              <a:t>e</a:t>
            </a:r>
            <a:r>
              <a:rPr sz="1200" spc="-20" dirty="0">
                <a:latin typeface="Lucida Sans Unicode"/>
                <a:cs typeface="Lucida Sans Unicode"/>
              </a:rPr>
              <a:t>su</a:t>
            </a:r>
            <a:r>
              <a:rPr sz="1200" spc="-5" dirty="0">
                <a:latin typeface="Lucida Sans Unicode"/>
                <a:cs typeface="Lucida Sans Unicode"/>
              </a:rPr>
              <a:t>l</a:t>
            </a:r>
            <a:r>
              <a:rPr sz="1200" spc="35" dirty="0">
                <a:latin typeface="Lucida Sans Unicode"/>
                <a:cs typeface="Lucida Sans Unicode"/>
              </a:rPr>
              <a:t>t</a:t>
            </a:r>
            <a:r>
              <a:rPr sz="1200" spc="10" dirty="0">
                <a:latin typeface="Lucida Sans Unicode"/>
                <a:cs typeface="Lucida Sans Unicode"/>
              </a:rPr>
              <a:t>e</a:t>
            </a:r>
            <a:r>
              <a:rPr sz="1200" spc="15" dirty="0">
                <a:latin typeface="Lucida Sans Unicode"/>
                <a:cs typeface="Lucida Sans Unicode"/>
              </a:rPr>
              <a:t>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i</a:t>
            </a:r>
            <a:r>
              <a:rPr sz="1200" spc="-5" dirty="0">
                <a:latin typeface="Lucida Sans Unicode"/>
                <a:cs typeface="Lucida Sans Unicode"/>
              </a:rPr>
              <a:t>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35" dirty="0">
                <a:latin typeface="Lucida Sans Unicode"/>
                <a:cs typeface="Lucida Sans Unicode"/>
              </a:rPr>
              <a:t>t</a:t>
            </a:r>
            <a:r>
              <a:rPr sz="1200" spc="-10" dirty="0">
                <a:latin typeface="Lucida Sans Unicode"/>
                <a:cs typeface="Lucida Sans Unicode"/>
              </a:rPr>
              <a:t>h</a:t>
            </a:r>
            <a:r>
              <a:rPr sz="1200" spc="15" dirty="0">
                <a:latin typeface="Lucida Sans Unicode"/>
                <a:cs typeface="Lucida Sans Unicode"/>
              </a:rPr>
              <a:t>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</a:t>
            </a:r>
            <a:r>
              <a:rPr sz="1200" spc="10" dirty="0">
                <a:latin typeface="Lucida Sans Unicode"/>
                <a:cs typeface="Lucida Sans Unicode"/>
              </a:rPr>
              <a:t>e</a:t>
            </a:r>
            <a:r>
              <a:rPr sz="1200" spc="5" dirty="0">
                <a:latin typeface="Lucida Sans Unicode"/>
                <a:cs typeface="Lucida Sans Unicode"/>
              </a:rPr>
              <a:t>p</a:t>
            </a:r>
            <a:r>
              <a:rPr sz="1200" spc="-5" dirty="0">
                <a:latin typeface="Lucida Sans Unicode"/>
                <a:cs typeface="Lucida Sans Unicode"/>
              </a:rPr>
              <a:t>a</a:t>
            </a:r>
            <a:r>
              <a:rPr sz="1200" spc="-35" dirty="0">
                <a:latin typeface="Lucida Sans Unicode"/>
                <a:cs typeface="Lucida Sans Unicode"/>
              </a:rPr>
              <a:t>i</a:t>
            </a:r>
            <a:r>
              <a:rPr sz="1200" spc="5" dirty="0">
                <a:latin typeface="Lucida Sans Unicode"/>
                <a:cs typeface="Lucida Sans Unicode"/>
              </a:rPr>
              <a:t>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45" dirty="0">
                <a:latin typeface="Lucida Sans Unicode"/>
                <a:cs typeface="Lucida Sans Unicode"/>
              </a:rPr>
              <a:t>c</a:t>
            </a:r>
            <a:r>
              <a:rPr sz="1200" spc="-5" dirty="0">
                <a:latin typeface="Lucida Sans Unicode"/>
                <a:cs typeface="Lucida Sans Unicode"/>
              </a:rPr>
              <a:t>o</a:t>
            </a:r>
            <a:r>
              <a:rPr sz="1200" spc="-20" dirty="0">
                <a:latin typeface="Lucida Sans Unicode"/>
                <a:cs typeface="Lucida Sans Unicode"/>
              </a:rPr>
              <a:t>s</a:t>
            </a:r>
            <a:r>
              <a:rPr sz="1200" spc="40" dirty="0">
                <a:latin typeface="Lucida Sans Unicode"/>
                <a:cs typeface="Lucida Sans Unicode"/>
              </a:rPr>
              <a:t>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o</a:t>
            </a:r>
            <a:r>
              <a:rPr sz="1200" spc="15" dirty="0">
                <a:latin typeface="Lucida Sans Unicode"/>
                <a:cs typeface="Lucida Sans Unicode"/>
              </a:rPr>
              <a:t>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30" dirty="0">
                <a:latin typeface="Lucida Sans Unicode"/>
                <a:cs typeface="Lucida Sans Unicode"/>
              </a:rPr>
              <a:t>1</a:t>
            </a:r>
            <a:r>
              <a:rPr sz="1200" spc="-70" dirty="0">
                <a:latin typeface="Lucida Sans Unicode"/>
                <a:cs typeface="Lucida Sans Unicode"/>
              </a:rPr>
              <a:t>3</a:t>
            </a:r>
            <a:r>
              <a:rPr sz="1200" spc="10" dirty="0">
                <a:latin typeface="Lucida Sans Unicode"/>
                <a:cs typeface="Lucida Sans Unicode"/>
              </a:rPr>
              <a:t>6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30" dirty="0">
                <a:latin typeface="Lucida Sans Unicode"/>
                <a:cs typeface="Lucida Sans Unicode"/>
              </a:rPr>
              <a:t>m</a:t>
            </a:r>
            <a:r>
              <a:rPr sz="1200" spc="-35" dirty="0">
                <a:latin typeface="Lucida Sans Unicode"/>
                <a:cs typeface="Lucida Sans Unicode"/>
              </a:rPr>
              <a:t>i</a:t>
            </a:r>
            <a:r>
              <a:rPr sz="1200" spc="-5" dirty="0">
                <a:latin typeface="Lucida Sans Unicode"/>
                <a:cs typeface="Lucida Sans Unicode"/>
              </a:rPr>
              <a:t>ll</a:t>
            </a:r>
            <a:r>
              <a:rPr sz="1200" spc="-35" dirty="0">
                <a:latin typeface="Lucida Sans Unicode"/>
                <a:cs typeface="Lucida Sans Unicode"/>
              </a:rPr>
              <a:t>i</a:t>
            </a:r>
            <a:r>
              <a:rPr sz="1200" spc="-5" dirty="0">
                <a:latin typeface="Lucida Sans Unicode"/>
                <a:cs typeface="Lucida Sans Unicode"/>
              </a:rPr>
              <a:t>on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</a:t>
            </a:r>
            <a:r>
              <a:rPr sz="1200" spc="-5" dirty="0">
                <a:latin typeface="Lucida Sans Unicode"/>
                <a:cs typeface="Lucida Sans Unicode"/>
              </a:rPr>
              <a:t>olla</a:t>
            </a:r>
            <a:r>
              <a:rPr sz="1200" dirty="0">
                <a:latin typeface="Lucida Sans Unicode"/>
                <a:cs typeface="Lucida Sans Unicode"/>
              </a:rPr>
              <a:t>r</a:t>
            </a:r>
            <a:r>
              <a:rPr sz="1200" spc="-65" dirty="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spc="5" dirty="0">
                <a:latin typeface="Lucida Sans Unicode"/>
                <a:cs typeface="Lucida Sans Unicode"/>
              </a:rPr>
              <a:t>Out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b="1" spc="-50" dirty="0">
                <a:latin typeface="Trebuchet MS"/>
                <a:cs typeface="Trebuchet MS"/>
              </a:rPr>
              <a:t>24,747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flights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that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have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been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involved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incident,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b="1" spc="-25" dirty="0">
                <a:latin typeface="Trebuchet MS"/>
                <a:cs typeface="Trebuchet MS"/>
              </a:rPr>
              <a:t>22,363</a:t>
            </a:r>
            <a:endParaRPr sz="1200">
              <a:latin typeface="Trebuchet MS"/>
              <a:cs typeface="Trebuchet MS"/>
            </a:endParaRPr>
          </a:p>
          <a:p>
            <a:pPr marL="12700" marR="260985">
              <a:lnSpc>
                <a:spcPct val="114500"/>
              </a:lnSpc>
            </a:pPr>
            <a:r>
              <a:rPr sz="1200" spc="15" dirty="0">
                <a:latin typeface="Lucida Sans Unicode"/>
                <a:cs typeface="Lucida Sans Unicode"/>
              </a:rPr>
              <a:t>received </a:t>
            </a:r>
            <a:r>
              <a:rPr sz="1200" b="1" spc="55" dirty="0">
                <a:latin typeface="Trebuchet MS"/>
                <a:cs typeface="Trebuchet MS"/>
              </a:rPr>
              <a:t>no </a:t>
            </a:r>
            <a:r>
              <a:rPr sz="1200" b="1" spc="50" dirty="0">
                <a:latin typeface="Trebuchet MS"/>
                <a:cs typeface="Trebuchet MS"/>
              </a:rPr>
              <a:t>damage </a:t>
            </a:r>
            <a:r>
              <a:rPr sz="1200" spc="-5" dirty="0">
                <a:latin typeface="Lucida Sans Unicode"/>
                <a:cs typeface="Lucida Sans Unicode"/>
              </a:rPr>
              <a:t>while </a:t>
            </a:r>
            <a:r>
              <a:rPr sz="1200" b="1" spc="5" dirty="0">
                <a:latin typeface="Trebuchet MS"/>
                <a:cs typeface="Trebuchet MS"/>
              </a:rPr>
              <a:t>2384 </a:t>
            </a:r>
            <a:r>
              <a:rPr sz="1200" spc="15" dirty="0">
                <a:latin typeface="Lucida Sans Unicode"/>
                <a:cs typeface="Lucida Sans Unicode"/>
              </a:rPr>
              <a:t>received </a:t>
            </a:r>
            <a:r>
              <a:rPr sz="1200" b="1" spc="40" dirty="0">
                <a:latin typeface="Trebuchet MS"/>
                <a:cs typeface="Trebuchet MS"/>
              </a:rPr>
              <a:t>small </a:t>
            </a:r>
            <a:r>
              <a:rPr sz="1200" b="1" spc="45" dirty="0">
                <a:latin typeface="Trebuchet MS"/>
                <a:cs typeface="Trebuchet MS"/>
              </a:rPr>
              <a:t>to </a:t>
            </a:r>
            <a:r>
              <a:rPr sz="1200" b="1" spc="20" dirty="0">
                <a:latin typeface="Trebuchet MS"/>
                <a:cs typeface="Trebuchet MS"/>
              </a:rPr>
              <a:t>large </a:t>
            </a:r>
            <a:r>
              <a:rPr sz="1200" b="1" spc="35" dirty="0">
                <a:latin typeface="Trebuchet MS"/>
                <a:cs typeface="Trebuchet MS"/>
              </a:rPr>
              <a:t>scale damages</a:t>
            </a:r>
            <a:r>
              <a:rPr sz="1200" spc="35" dirty="0">
                <a:latin typeface="Lucida Sans Unicode"/>
                <a:cs typeface="Lucida Sans Unicode"/>
              </a:rPr>
              <a:t>. </a:t>
            </a:r>
            <a:r>
              <a:rPr sz="1200" spc="4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Number </a:t>
            </a:r>
            <a:r>
              <a:rPr sz="1200" spc="5" dirty="0">
                <a:latin typeface="Lucida Sans Unicode"/>
                <a:cs typeface="Lucida Sans Unicode"/>
              </a:rPr>
              <a:t>of </a:t>
            </a:r>
            <a:r>
              <a:rPr sz="1200" spc="-5" dirty="0">
                <a:latin typeface="Lucida Sans Unicode"/>
                <a:cs typeface="Lucida Sans Unicode"/>
              </a:rPr>
              <a:t>bird </a:t>
            </a:r>
            <a:r>
              <a:rPr sz="1200" spc="-20" dirty="0">
                <a:latin typeface="Lucida Sans Unicode"/>
                <a:cs typeface="Lucida Sans Unicode"/>
              </a:rPr>
              <a:t>strikes </a:t>
            </a:r>
            <a:r>
              <a:rPr sz="1200" dirty="0">
                <a:latin typeface="Lucida Sans Unicode"/>
                <a:cs typeface="Lucida Sans Unicode"/>
              </a:rPr>
              <a:t>continue </a:t>
            </a:r>
            <a:r>
              <a:rPr sz="1200" spc="20" dirty="0">
                <a:latin typeface="Lucida Sans Unicode"/>
                <a:cs typeface="Lucida Sans Unicode"/>
              </a:rPr>
              <a:t>to </a:t>
            </a:r>
            <a:r>
              <a:rPr sz="1200" dirty="0">
                <a:latin typeface="Lucida Sans Unicode"/>
                <a:cs typeface="Lucida Sans Unicode"/>
              </a:rPr>
              <a:t>increase </a:t>
            </a:r>
            <a:r>
              <a:rPr sz="1200" spc="15" dirty="0">
                <a:latin typeface="Lucida Sans Unicode"/>
                <a:cs typeface="Lucida Sans Unicode"/>
              </a:rPr>
              <a:t>yearly </a:t>
            </a:r>
            <a:r>
              <a:rPr sz="1200" spc="-5" dirty="0">
                <a:latin typeface="Lucida Sans Unicode"/>
                <a:cs typeface="Lucida Sans Unicode"/>
              </a:rPr>
              <a:t>from </a:t>
            </a:r>
            <a:r>
              <a:rPr sz="1200" spc="30" dirty="0">
                <a:latin typeface="Lucida Sans Unicode"/>
                <a:cs typeface="Lucida Sans Unicode"/>
              </a:rPr>
              <a:t>2000 </a:t>
            </a:r>
            <a:r>
              <a:rPr sz="1200" spc="20" dirty="0">
                <a:latin typeface="Lucida Sans Unicode"/>
                <a:cs typeface="Lucida Sans Unicode"/>
              </a:rPr>
              <a:t>to </a:t>
            </a:r>
            <a:r>
              <a:rPr sz="1200" spc="-70" dirty="0">
                <a:latin typeface="Lucida Sans Unicode"/>
                <a:cs typeface="Lucida Sans Unicode"/>
              </a:rPr>
              <a:t>2011. </a:t>
            </a:r>
            <a:r>
              <a:rPr sz="1200" spc="-6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Airlines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namely,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Business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Southwest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Airlines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30" dirty="0">
                <a:latin typeface="Trebuchet MS"/>
                <a:cs typeface="Trebuchet MS"/>
              </a:rPr>
              <a:t>American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Airlines</a:t>
            </a:r>
            <a:r>
              <a:rPr sz="1200" spc="10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40" dirty="0">
                <a:latin typeface="Trebuchet MS"/>
                <a:cs typeface="Trebuchet MS"/>
              </a:rPr>
              <a:t>Delta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Air </a:t>
            </a:r>
            <a:r>
              <a:rPr sz="1200" b="1" spc="-350" dirty="0">
                <a:latin typeface="Trebuchet MS"/>
                <a:cs typeface="Trebuchet MS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Airlines</a:t>
            </a:r>
            <a:r>
              <a:rPr sz="1200" spc="10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105" dirty="0">
                <a:latin typeface="Trebuchet MS"/>
                <a:cs typeface="Trebuchet MS"/>
              </a:rPr>
              <a:t>US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20" dirty="0">
                <a:latin typeface="Trebuchet MS"/>
                <a:cs typeface="Trebuchet MS"/>
              </a:rPr>
              <a:t>Airlines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more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involved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than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other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airlines.</a:t>
            </a:r>
            <a:endParaRPr sz="1200">
              <a:latin typeface="Lucida Sans Unicode"/>
              <a:cs typeface="Lucida Sans Unicode"/>
            </a:endParaRPr>
          </a:p>
          <a:p>
            <a:pPr marL="12700" marR="179705">
              <a:lnSpc>
                <a:spcPct val="114500"/>
              </a:lnSpc>
            </a:pPr>
            <a:r>
              <a:rPr sz="1200" b="1" spc="-25" dirty="0">
                <a:latin typeface="Trebuchet MS"/>
                <a:cs typeface="Trebuchet MS"/>
              </a:rPr>
              <a:t>81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percent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planes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flying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altitude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&lt;1000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while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19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25" dirty="0">
                <a:latin typeface="Trebuchet MS"/>
                <a:cs typeface="Trebuchet MS"/>
              </a:rPr>
              <a:t>percent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planes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at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altitude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&gt;1000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when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occurred.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018" y="508213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50087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71025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612900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018" y="410582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1408" y="3990319"/>
            <a:ext cx="5784215" cy="295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b="1" spc="50" dirty="0">
                <a:latin typeface="Trebuchet MS"/>
                <a:cs typeface="Trebuchet MS"/>
              </a:rPr>
              <a:t>DALLAS/FORT </a:t>
            </a:r>
            <a:r>
              <a:rPr sz="1200" b="1" spc="55" dirty="0">
                <a:latin typeface="Trebuchet MS"/>
                <a:cs typeface="Trebuchet MS"/>
              </a:rPr>
              <a:t>WORTH </a:t>
            </a:r>
            <a:r>
              <a:rPr sz="1200" b="1" spc="45" dirty="0">
                <a:latin typeface="Trebuchet MS"/>
                <a:cs typeface="Trebuchet MS"/>
              </a:rPr>
              <a:t>INTL </a:t>
            </a:r>
            <a:r>
              <a:rPr sz="1200" b="1" spc="50" dirty="0">
                <a:latin typeface="Trebuchet MS"/>
                <a:cs typeface="Trebuchet MS"/>
              </a:rPr>
              <a:t>AIRPORT </a:t>
            </a:r>
            <a:r>
              <a:rPr sz="1200" spc="-10" dirty="0">
                <a:latin typeface="Lucida Sans Unicode"/>
                <a:cs typeface="Lucida Sans Unicode"/>
              </a:rPr>
              <a:t>has </a:t>
            </a:r>
            <a:r>
              <a:rPr sz="1200" spc="15" dirty="0">
                <a:latin typeface="Lucida Sans Unicode"/>
                <a:cs typeface="Lucida Sans Unicode"/>
              </a:rPr>
              <a:t>the </a:t>
            </a:r>
            <a:r>
              <a:rPr sz="1200" spc="-15" dirty="0">
                <a:latin typeface="Lucida Sans Unicode"/>
                <a:cs typeface="Lucida Sans Unicode"/>
              </a:rPr>
              <a:t>highest </a:t>
            </a:r>
            <a:r>
              <a:rPr sz="1200" spc="-5" dirty="0">
                <a:latin typeface="Lucida Sans Unicode"/>
                <a:cs typeface="Lucida Sans Unicode"/>
              </a:rPr>
              <a:t>number </a:t>
            </a:r>
            <a:r>
              <a:rPr sz="1200" spc="5" dirty="0">
                <a:latin typeface="Lucida Sans Unicode"/>
                <a:cs typeface="Lucida Sans Unicode"/>
              </a:rPr>
              <a:t>of </a:t>
            </a:r>
            <a:r>
              <a:rPr sz="1200" spc="-5" dirty="0">
                <a:latin typeface="Lucida Sans Unicode"/>
                <a:cs typeface="Lucida Sans Unicode"/>
              </a:rPr>
              <a:t>birds </a:t>
            </a:r>
            <a:r>
              <a:rPr sz="1200" spc="-20" dirty="0">
                <a:latin typeface="Lucida Sans Unicode"/>
                <a:cs typeface="Lucida Sans Unicode"/>
              </a:rPr>
              <a:t>strikes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than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any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other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airport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.it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received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802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5" dirty="0">
                <a:latin typeface="Trebuchet MS"/>
                <a:cs typeface="Trebuchet MS"/>
              </a:rPr>
              <a:t>strikes</a:t>
            </a:r>
            <a:r>
              <a:rPr sz="1200" spc="5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followed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30" dirty="0">
                <a:latin typeface="Lucida Sans Unicode"/>
                <a:cs typeface="Lucida Sans Unicode"/>
              </a:rPr>
              <a:t>by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85" dirty="0">
                <a:latin typeface="Trebuchet MS"/>
                <a:cs typeface="Trebuchet MS"/>
              </a:rPr>
              <a:t>SACRAMENTO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INTL </a:t>
            </a:r>
            <a:r>
              <a:rPr sz="1200" b="1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with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b="1" spc="10" dirty="0">
                <a:latin typeface="Trebuchet MS"/>
                <a:cs typeface="Trebuchet MS"/>
              </a:rPr>
              <a:t>676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15" dirty="0">
                <a:latin typeface="Trebuchet MS"/>
                <a:cs typeface="Trebuchet MS"/>
              </a:rPr>
              <a:t>strikes</a:t>
            </a:r>
            <a:r>
              <a:rPr sz="1200" b="1" spc="-8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b="1" spc="45" dirty="0">
                <a:latin typeface="Trebuchet MS"/>
                <a:cs typeface="Trebuchet MS"/>
              </a:rPr>
              <a:t>SALT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LAKE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CITY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20" dirty="0">
                <a:latin typeface="Trebuchet MS"/>
                <a:cs typeface="Trebuchet MS"/>
              </a:rPr>
              <a:t>(479)</a:t>
            </a:r>
            <a:r>
              <a:rPr sz="1200" spc="-20" dirty="0">
                <a:latin typeface="Lucida Sans Unicode"/>
                <a:cs typeface="Lucida Sans Unicode"/>
              </a:rPr>
              <a:t>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b="1" spc="80" dirty="0">
                <a:latin typeface="Trebuchet MS"/>
                <a:cs typeface="Trebuchet MS"/>
              </a:rPr>
              <a:t>DENVER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INTL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50" dirty="0">
                <a:latin typeface="Trebuchet MS"/>
                <a:cs typeface="Trebuchet MS"/>
              </a:rPr>
              <a:t>AIRPORT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(476)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b="1" spc="90" dirty="0">
                <a:latin typeface="Trebuchet MS"/>
                <a:cs typeface="Trebuchet MS"/>
              </a:rPr>
              <a:t>KANSAS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35" dirty="0">
                <a:latin typeface="Trebuchet MS"/>
                <a:cs typeface="Trebuchet MS"/>
              </a:rPr>
              <a:t>CITY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INTL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(452)</a:t>
            </a:r>
            <a:endParaRPr sz="1200">
              <a:latin typeface="Trebuchet MS"/>
              <a:cs typeface="Trebuchet MS"/>
            </a:endParaRPr>
          </a:p>
          <a:p>
            <a:pPr marL="12700" marR="186055">
              <a:lnSpc>
                <a:spcPct val="114500"/>
              </a:lnSpc>
            </a:pPr>
            <a:r>
              <a:rPr sz="1200" spc="-65" dirty="0">
                <a:latin typeface="Lucida Sans Unicode"/>
                <a:cs typeface="Lucida Sans Unicode"/>
              </a:rPr>
              <a:t>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b="1" spc="70" dirty="0">
                <a:latin typeface="Trebuchet MS"/>
                <a:cs typeface="Trebuchet MS"/>
              </a:rPr>
              <a:t>PHILADELPHIA</a:t>
            </a:r>
            <a:r>
              <a:rPr sz="1200" b="1" spc="-75" dirty="0">
                <a:latin typeface="Trebuchet MS"/>
                <a:cs typeface="Trebuchet MS"/>
              </a:rPr>
              <a:t> </a:t>
            </a:r>
            <a:r>
              <a:rPr sz="1200" b="1" spc="45" dirty="0">
                <a:latin typeface="Trebuchet MS"/>
                <a:cs typeface="Trebuchet MS"/>
              </a:rPr>
              <a:t>INTL</a:t>
            </a:r>
            <a:r>
              <a:rPr sz="1200" b="1" spc="-80" dirty="0">
                <a:latin typeface="Trebuchet MS"/>
                <a:cs typeface="Trebuchet MS"/>
              </a:rPr>
              <a:t> </a:t>
            </a:r>
            <a:r>
              <a:rPr sz="1200" b="1" spc="-5" dirty="0">
                <a:latin typeface="Trebuchet MS"/>
                <a:cs typeface="Trebuchet MS"/>
              </a:rPr>
              <a:t>(442)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are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among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top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airports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with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most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number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air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strikes.</a:t>
            </a:r>
            <a:endParaRPr sz="1200">
              <a:latin typeface="Lucida Sans Unicode"/>
              <a:cs typeface="Lucida Sans Unicode"/>
            </a:endParaRPr>
          </a:p>
          <a:p>
            <a:pPr marL="12700" marR="240029">
              <a:lnSpc>
                <a:spcPct val="114500"/>
              </a:lnSpc>
            </a:pPr>
            <a:r>
              <a:rPr sz="1200" spc="-15" dirty="0">
                <a:latin typeface="Lucida Sans Unicode"/>
                <a:cs typeface="Lucida Sans Unicode"/>
              </a:rPr>
              <a:t>Rain,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Fog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Snow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has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little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relation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with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respect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bird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and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its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seen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in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most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cases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when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occurred,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weather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was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fine.</a:t>
            </a:r>
            <a:endParaRPr sz="1200">
              <a:latin typeface="Lucida Sans Unicode"/>
              <a:cs typeface="Lucida Sans Unicode"/>
            </a:endParaRPr>
          </a:p>
          <a:p>
            <a:pPr marL="12700" marR="568325">
              <a:lnSpc>
                <a:spcPct val="114500"/>
              </a:lnSpc>
            </a:pPr>
            <a:r>
              <a:rPr sz="1200" spc="-25" dirty="0">
                <a:latin typeface="Lucida Sans Unicode"/>
                <a:cs typeface="Lucida Sans Unicode"/>
              </a:rPr>
              <a:t>A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high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number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of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occurred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when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plane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was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approaching</a:t>
            </a:r>
            <a:r>
              <a:rPr sz="1200" spc="-8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runway.</a:t>
            </a:r>
            <a:endParaRPr sz="1200">
              <a:latin typeface="Lucida Sans Unicode"/>
              <a:cs typeface="Lucida Sans Unicode"/>
            </a:endParaRPr>
          </a:p>
          <a:p>
            <a:pPr marL="12700" marR="349250">
              <a:lnSpc>
                <a:spcPct val="114500"/>
              </a:lnSpc>
            </a:pPr>
            <a:r>
              <a:rPr sz="1200" spc="-5" dirty="0">
                <a:latin typeface="Lucida Sans Unicode"/>
                <a:cs typeface="Lucida Sans Unicode"/>
              </a:rPr>
              <a:t>Strikes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also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occurred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when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5" dirty="0">
                <a:latin typeface="Lucida Sans Unicode"/>
                <a:cs typeface="Lucida Sans Unicode"/>
              </a:rPr>
              <a:t>the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planes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35" dirty="0">
                <a:latin typeface="Lucida Sans Unicode"/>
                <a:cs typeface="Lucida Sans Unicode"/>
              </a:rPr>
              <a:t>taking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-10" dirty="0">
                <a:latin typeface="Lucida Sans Unicode"/>
                <a:cs typeface="Lucida Sans Unicode"/>
              </a:rPr>
              <a:t>off,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landing,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climbing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20" dirty="0">
                <a:latin typeface="Lucida Sans Unicode"/>
                <a:cs typeface="Lucida Sans Unicode"/>
              </a:rPr>
              <a:t>to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altitude</a:t>
            </a:r>
            <a:r>
              <a:rPr sz="1200" spc="-9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or</a:t>
            </a:r>
            <a:r>
              <a:rPr sz="1200" spc="-90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descent</a:t>
            </a:r>
            <a:endParaRPr sz="1200">
              <a:latin typeface="Lucida Sans Unicode"/>
              <a:cs typeface="Lucida Sans Unicode"/>
            </a:endParaRPr>
          </a:p>
          <a:p>
            <a:pPr marL="12700" marR="429895">
              <a:lnSpc>
                <a:spcPct val="114500"/>
              </a:lnSpc>
            </a:pPr>
            <a:r>
              <a:rPr sz="1200" spc="-5" dirty="0">
                <a:latin typeface="Lucida Sans Unicode"/>
                <a:cs typeface="Lucida Sans Unicode"/>
              </a:rPr>
              <a:t>almost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5" dirty="0">
                <a:latin typeface="Lucida Sans Unicode"/>
                <a:cs typeface="Lucida Sans Unicode"/>
              </a:rPr>
              <a:t>no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strikes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reported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when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planes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10" dirty="0">
                <a:latin typeface="Lucida Sans Unicode"/>
                <a:cs typeface="Lucida Sans Unicode"/>
              </a:rPr>
              <a:t>were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5" dirty="0">
                <a:latin typeface="Lucida Sans Unicode"/>
                <a:cs typeface="Lucida Sans Unicode"/>
              </a:rPr>
              <a:t>either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15" dirty="0">
                <a:latin typeface="Lucida Sans Unicode"/>
                <a:cs typeface="Lucida Sans Unicode"/>
              </a:rPr>
              <a:t>parked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dirty="0">
                <a:latin typeface="Lucida Sans Unicode"/>
                <a:cs typeface="Lucida Sans Unicode"/>
              </a:rPr>
              <a:t>or</a:t>
            </a:r>
            <a:r>
              <a:rPr sz="1200" spc="-85" dirty="0">
                <a:latin typeface="Lucida Sans Unicode"/>
                <a:cs typeface="Lucida Sans Unicode"/>
              </a:rPr>
              <a:t> </a:t>
            </a:r>
            <a:r>
              <a:rPr sz="1200" spc="-25" dirty="0">
                <a:latin typeface="Lucida Sans Unicode"/>
                <a:cs typeface="Lucida Sans Unicode"/>
              </a:rPr>
              <a:t>being </a:t>
            </a:r>
            <a:r>
              <a:rPr sz="1200" spc="-365" dirty="0">
                <a:latin typeface="Lucida Sans Unicode"/>
                <a:cs typeface="Lucida Sans Unicode"/>
              </a:rPr>
              <a:t> </a:t>
            </a:r>
            <a:r>
              <a:rPr sz="1200" spc="-20" dirty="0">
                <a:latin typeface="Lucida Sans Unicode"/>
                <a:cs typeface="Lucida Sans Unicode"/>
              </a:rPr>
              <a:t>taxied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018" y="473394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3620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78081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619956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66183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63" y="459959"/>
            <a:ext cx="5848162" cy="3306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63" y="848504"/>
            <a:ext cx="5848162" cy="33064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1018" y="450922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408" y="4393721"/>
            <a:ext cx="571817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260" algn="just">
              <a:lnSpc>
                <a:spcPct val="114500"/>
              </a:lnSpc>
              <a:spcBef>
                <a:spcPts val="100"/>
              </a:spcBef>
            </a:pPr>
            <a:r>
              <a:rPr sz="1200" spc="-8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52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80" dirty="0">
                <a:latin typeface="Verdana"/>
                <a:cs typeface="Verdana"/>
              </a:rPr>
              <a:t>%</a:t>
            </a:r>
            <a:r>
              <a:rPr sz="1200" spc="-26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pilots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were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informed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or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were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unaware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possible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bird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where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as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10" dirty="0">
                <a:latin typeface="Verdana"/>
                <a:cs typeface="Verdana"/>
              </a:rPr>
              <a:t>47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percent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they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were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informed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" dirty="0">
                <a:latin typeface="Verdana"/>
                <a:cs typeface="Verdana"/>
              </a:rPr>
              <a:t>prior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10" dirty="0">
                <a:latin typeface="Verdana"/>
                <a:cs typeface="Verdana"/>
              </a:rPr>
              <a:t>to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strikes.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b="1" spc="-85" dirty="0">
                <a:latin typeface="Tahoma"/>
                <a:cs typeface="Tahoma"/>
              </a:rPr>
              <a:t>81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405" dirty="0">
                <a:latin typeface="Tahoma"/>
                <a:cs typeface="Tahoma"/>
              </a:rPr>
              <a:t>%</a:t>
            </a:r>
            <a:r>
              <a:rPr sz="1200" b="1" spc="-55" dirty="0">
                <a:latin typeface="Tahoma"/>
                <a:cs typeface="Tahom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results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b="1" spc="-5" dirty="0">
                <a:latin typeface="Tahoma"/>
                <a:cs typeface="Tahoma"/>
              </a:rPr>
              <a:t>no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35" dirty="0">
                <a:latin typeface="Tahoma"/>
                <a:cs typeface="Tahoma"/>
              </a:rPr>
              <a:t>damage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to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the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plane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or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the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20" dirty="0">
                <a:latin typeface="Tahoma"/>
                <a:cs typeface="Tahoma"/>
              </a:rPr>
              <a:t>flight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schedule.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b="1" spc="-100" dirty="0">
                <a:latin typeface="Tahoma"/>
                <a:cs typeface="Tahoma"/>
              </a:rPr>
              <a:t>9.59%</a:t>
            </a:r>
            <a:r>
              <a:rPr sz="1200" b="1" spc="-60" dirty="0">
                <a:latin typeface="Tahoma"/>
                <a:cs typeface="Tahom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resulted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b="1" spc="-15" dirty="0">
                <a:latin typeface="Tahoma"/>
                <a:cs typeface="Tahoma"/>
              </a:rPr>
              <a:t>precautionary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landing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5" dirty="0">
                <a:latin typeface="Tahoma"/>
                <a:cs typeface="Tahoma"/>
              </a:rPr>
              <a:t>of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the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35" dirty="0">
                <a:latin typeface="Tahoma"/>
                <a:cs typeface="Tahoma"/>
              </a:rPr>
              <a:t>flight</a:t>
            </a:r>
            <a:r>
              <a:rPr sz="1200" spc="-35" dirty="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 marL="12700" marR="1780539">
              <a:lnSpc>
                <a:spcPct val="114500"/>
              </a:lnSpc>
            </a:pPr>
            <a:r>
              <a:rPr sz="1200" b="1" spc="-90" dirty="0">
                <a:latin typeface="Tahoma"/>
                <a:cs typeface="Tahoma"/>
              </a:rPr>
              <a:t>3.21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405" dirty="0">
                <a:latin typeface="Tahoma"/>
                <a:cs typeface="Tahoma"/>
              </a:rPr>
              <a:t>%</a:t>
            </a:r>
            <a:r>
              <a:rPr sz="1200" b="1" spc="-55" dirty="0">
                <a:latin typeface="Tahoma"/>
                <a:cs typeface="Tahom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resulted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b="1" spc="-30" dirty="0">
                <a:latin typeface="Tahoma"/>
                <a:cs typeface="Tahoma"/>
              </a:rPr>
              <a:t>Take-off</a:t>
            </a:r>
            <a:r>
              <a:rPr sz="1200" b="1" spc="-6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being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25" dirty="0">
                <a:latin typeface="Tahoma"/>
                <a:cs typeface="Tahoma"/>
              </a:rPr>
              <a:t>aborted</a:t>
            </a:r>
            <a:r>
              <a:rPr sz="1200" spc="-25" dirty="0">
                <a:latin typeface="Verdana"/>
                <a:cs typeface="Verdana"/>
              </a:rPr>
              <a:t>.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b="1" spc="-105" dirty="0">
                <a:latin typeface="Tahoma"/>
                <a:cs typeface="Tahoma"/>
              </a:rPr>
              <a:t>2</a:t>
            </a:r>
            <a:r>
              <a:rPr sz="1200" b="1" spc="-50" dirty="0">
                <a:latin typeface="Tahoma"/>
                <a:cs typeface="Tahoma"/>
              </a:rPr>
              <a:t>.</a:t>
            </a:r>
            <a:r>
              <a:rPr sz="1200" b="1" spc="-105" dirty="0">
                <a:latin typeface="Tahoma"/>
                <a:cs typeface="Tahoma"/>
              </a:rPr>
              <a:t>2</a:t>
            </a:r>
            <a:r>
              <a:rPr sz="1200" b="1" spc="-140" dirty="0">
                <a:latin typeface="Tahoma"/>
                <a:cs typeface="Tahoma"/>
              </a:rPr>
              <a:t>1</a:t>
            </a:r>
            <a:r>
              <a:rPr sz="1200" b="1" spc="-405" dirty="0">
                <a:latin typeface="Tahoma"/>
                <a:cs typeface="Tahoma"/>
              </a:rPr>
              <a:t>%</a:t>
            </a:r>
            <a:r>
              <a:rPr sz="1200" b="1" spc="-60" dirty="0">
                <a:latin typeface="Tahoma"/>
                <a:cs typeface="Tahoma"/>
              </a:rPr>
              <a:t> </a:t>
            </a:r>
            <a:r>
              <a:rPr sz="1200" spc="15" dirty="0">
                <a:latin typeface="Verdana"/>
                <a:cs typeface="Verdana"/>
              </a:rPr>
              <a:t>b</a:t>
            </a:r>
            <a:r>
              <a:rPr sz="1200" spc="-15" dirty="0">
                <a:latin typeface="Verdana"/>
                <a:cs typeface="Verdana"/>
              </a:rPr>
              <a:t>i</a:t>
            </a:r>
            <a:r>
              <a:rPr sz="1200" spc="-20" dirty="0">
                <a:latin typeface="Verdana"/>
                <a:cs typeface="Verdana"/>
              </a:rPr>
              <a:t>r</a:t>
            </a:r>
            <a:r>
              <a:rPr sz="1200" spc="20" dirty="0">
                <a:latin typeface="Verdana"/>
                <a:cs typeface="Verdana"/>
              </a:rPr>
              <a:t>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</a:t>
            </a:r>
            <a:r>
              <a:rPr sz="1200" spc="10" dirty="0">
                <a:latin typeface="Verdana"/>
                <a:cs typeface="Verdana"/>
              </a:rPr>
              <a:t>t</a:t>
            </a:r>
            <a:r>
              <a:rPr sz="1200" spc="-20" dirty="0">
                <a:latin typeface="Verdana"/>
                <a:cs typeface="Verdana"/>
              </a:rPr>
              <a:t>r</a:t>
            </a:r>
            <a:r>
              <a:rPr sz="1200" spc="-15" dirty="0">
                <a:latin typeface="Verdana"/>
                <a:cs typeface="Verdana"/>
              </a:rPr>
              <a:t>i</a:t>
            </a:r>
            <a:r>
              <a:rPr sz="1200" spc="-114" dirty="0">
                <a:latin typeface="Verdana"/>
                <a:cs typeface="Verdana"/>
              </a:rPr>
              <a:t>k</a:t>
            </a:r>
            <a:r>
              <a:rPr sz="1200" spc="-35" dirty="0">
                <a:latin typeface="Verdana"/>
                <a:cs typeface="Verdana"/>
              </a:rPr>
              <a:t>e</a:t>
            </a:r>
            <a:r>
              <a:rPr sz="1200" spc="-30" dirty="0">
                <a:latin typeface="Verdana"/>
                <a:cs typeface="Verdana"/>
              </a:rPr>
              <a:t>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35" dirty="0">
                <a:latin typeface="Verdana"/>
                <a:cs typeface="Verdana"/>
              </a:rPr>
              <a:t>c</a:t>
            </a:r>
            <a:r>
              <a:rPr sz="1200" spc="-60" dirty="0">
                <a:latin typeface="Verdana"/>
                <a:cs typeface="Verdana"/>
              </a:rPr>
              <a:t>a</a:t>
            </a:r>
            <a:r>
              <a:rPr sz="1200" spc="-35" dirty="0">
                <a:latin typeface="Verdana"/>
                <a:cs typeface="Verdana"/>
              </a:rPr>
              <a:t>use</a:t>
            </a:r>
            <a:r>
              <a:rPr sz="1200" spc="20" dirty="0">
                <a:latin typeface="Verdana"/>
                <a:cs typeface="Verdana"/>
              </a:rPr>
              <a:t>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b="1" spc="-20" dirty="0">
                <a:latin typeface="Tahoma"/>
                <a:cs typeface="Tahoma"/>
              </a:rPr>
              <a:t>en</a:t>
            </a:r>
            <a:r>
              <a:rPr sz="1200" b="1" spc="-90" dirty="0">
                <a:latin typeface="Tahoma"/>
                <a:cs typeface="Tahoma"/>
              </a:rPr>
              <a:t>g</a:t>
            </a:r>
            <a:r>
              <a:rPr sz="1200" b="1" spc="-20" dirty="0">
                <a:latin typeface="Tahoma"/>
                <a:cs typeface="Tahoma"/>
              </a:rPr>
              <a:t>in</a:t>
            </a:r>
            <a:r>
              <a:rPr sz="1200" b="1" spc="-15" dirty="0">
                <a:latin typeface="Tahoma"/>
                <a:cs typeface="Tahoma"/>
              </a:rPr>
              <a:t>e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s</a:t>
            </a:r>
            <a:r>
              <a:rPr sz="1200" b="1" spc="-20" dirty="0">
                <a:latin typeface="Tahoma"/>
                <a:cs typeface="Tahoma"/>
              </a:rPr>
              <a:t>h</a:t>
            </a:r>
            <a:r>
              <a:rPr sz="1200" b="1" spc="-30" dirty="0">
                <a:latin typeface="Tahoma"/>
                <a:cs typeface="Tahoma"/>
              </a:rPr>
              <a:t>u</a:t>
            </a:r>
            <a:r>
              <a:rPr sz="1200" b="1" dirty="0">
                <a:latin typeface="Tahoma"/>
                <a:cs typeface="Tahoma"/>
              </a:rPr>
              <a:t>t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10" dirty="0">
                <a:latin typeface="Tahoma"/>
                <a:cs typeface="Tahoma"/>
              </a:rPr>
              <a:t>d</a:t>
            </a:r>
            <a:r>
              <a:rPr sz="1200" b="1" dirty="0">
                <a:latin typeface="Tahoma"/>
                <a:cs typeface="Tahoma"/>
              </a:rPr>
              <a:t>o</a:t>
            </a:r>
            <a:r>
              <a:rPr sz="1200" b="1" spc="-130" dirty="0">
                <a:latin typeface="Tahoma"/>
                <a:cs typeface="Tahoma"/>
              </a:rPr>
              <a:t>w</a:t>
            </a:r>
            <a:r>
              <a:rPr sz="1200" b="1" spc="-20" dirty="0">
                <a:latin typeface="Tahoma"/>
                <a:cs typeface="Tahoma"/>
              </a:rPr>
              <a:t>n</a:t>
            </a:r>
            <a:r>
              <a:rPr sz="1200" spc="-125" dirty="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-40" dirty="0">
                <a:latin typeface="Verdana"/>
                <a:cs typeface="Verdana"/>
              </a:rPr>
              <a:t>Average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altitude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which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b="1" spc="-15" dirty="0">
                <a:latin typeface="Tahoma"/>
                <a:cs typeface="Tahoma"/>
              </a:rPr>
              <a:t>most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5" dirty="0">
                <a:latin typeface="Tahoma"/>
                <a:cs typeface="Tahoma"/>
              </a:rPr>
              <a:t>of</a:t>
            </a:r>
            <a:r>
              <a:rPr sz="1200" b="1" spc="-70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the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30" dirty="0">
                <a:latin typeface="Tahoma"/>
                <a:cs typeface="Tahoma"/>
              </a:rPr>
              <a:t>strikes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5" dirty="0">
                <a:latin typeface="Tahoma"/>
                <a:cs typeface="Tahoma"/>
              </a:rPr>
              <a:t>occurred</a:t>
            </a:r>
            <a:r>
              <a:rPr sz="1200" b="1" spc="-55" dirty="0">
                <a:latin typeface="Tahoma"/>
                <a:cs typeface="Tahoma"/>
              </a:rPr>
              <a:t> </a:t>
            </a:r>
            <a:r>
              <a:rPr sz="1200" spc="-25" dirty="0">
                <a:latin typeface="Verdana"/>
                <a:cs typeface="Verdana"/>
              </a:rPr>
              <a:t>is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b="1" spc="30" dirty="0">
                <a:latin typeface="Tahoma"/>
                <a:cs typeface="Tahoma"/>
              </a:rPr>
              <a:t>800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ft.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15" dirty="0">
                <a:latin typeface="Tahoma"/>
                <a:cs typeface="Tahoma"/>
              </a:rPr>
              <a:t>from</a:t>
            </a:r>
            <a:r>
              <a:rPr sz="1200" b="1" spc="-65" dirty="0">
                <a:latin typeface="Tahoma"/>
                <a:cs typeface="Tahoma"/>
              </a:rPr>
              <a:t> </a:t>
            </a:r>
            <a:r>
              <a:rPr sz="1200" b="1" spc="-40" dirty="0">
                <a:latin typeface="Tahoma"/>
                <a:cs typeface="Tahoma"/>
              </a:rPr>
              <a:t>ground</a:t>
            </a:r>
            <a:r>
              <a:rPr sz="1200" spc="-40" dirty="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018" y="492797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13734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34672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555609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576546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563" y="6526094"/>
            <a:ext cx="5848162" cy="33064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018" y="82579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1408" y="710288"/>
            <a:ext cx="5744210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spc="-3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state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California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is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involved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with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number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all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USA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6998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20" dirty="0">
                <a:latin typeface="Verdana"/>
                <a:cs typeface="Verdana"/>
              </a:rPr>
              <a:t>,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followed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Taxes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with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5983.</a:t>
            </a:r>
            <a:endParaRPr sz="1200">
              <a:latin typeface="Verdana"/>
              <a:cs typeface="Verdana"/>
            </a:endParaRPr>
          </a:p>
          <a:p>
            <a:pPr marL="12700" marR="736600">
              <a:lnSpc>
                <a:spcPct val="114500"/>
              </a:lnSpc>
            </a:pPr>
            <a:r>
              <a:rPr sz="1200" spc="-35" dirty="0">
                <a:latin typeface="Verdana"/>
                <a:cs typeface="Verdana"/>
              </a:rPr>
              <a:t>States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like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Montana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received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comparatively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low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number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strikes.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aircraft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involved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was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large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aircraft</a:t>
            </a:r>
            <a:endParaRPr sz="1200">
              <a:latin typeface="Verdana"/>
              <a:cs typeface="Verdana"/>
            </a:endParaRPr>
          </a:p>
          <a:p>
            <a:pPr marL="12700" marR="100965">
              <a:lnSpc>
                <a:spcPct val="114500"/>
              </a:lnSpc>
            </a:pPr>
            <a:r>
              <a:rPr sz="1200" spc="-55" dirty="0">
                <a:latin typeface="Verdana"/>
                <a:cs typeface="Verdana"/>
              </a:rPr>
              <a:t>Size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birds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was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small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follwed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medium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large.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018" y="124453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14539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16632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457" y="4894264"/>
            <a:ext cx="413067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T</a:t>
            </a:r>
            <a:r>
              <a:rPr spc="10" dirty="0"/>
              <a:t>H</a:t>
            </a:r>
            <a:r>
              <a:rPr spc="-80" dirty="0"/>
              <a:t>A</a:t>
            </a:r>
            <a:r>
              <a:rPr spc="60" dirty="0"/>
              <a:t>N</a:t>
            </a:r>
            <a:r>
              <a:rPr spc="-360" dirty="0"/>
              <a:t>K</a:t>
            </a:r>
            <a:r>
              <a:rPr spc="-600" dirty="0"/>
              <a:t> </a:t>
            </a:r>
            <a:r>
              <a:rPr spc="-20" dirty="0"/>
              <a:t>Y</a:t>
            </a:r>
            <a:r>
              <a:rPr spc="-35" dirty="0"/>
              <a:t>O</a:t>
            </a:r>
            <a:r>
              <a:rPr spc="15" dirty="0"/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829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Lucida Sans Unicode</vt:lpstr>
      <vt:lpstr>Tahoma</vt:lpstr>
      <vt:lpstr>Times New Roman</vt:lpstr>
      <vt:lpstr>Trebuchet MS</vt:lpstr>
      <vt:lpstr>Verdana</vt:lpstr>
      <vt:lpstr>Office Theme</vt:lpstr>
      <vt:lpstr>Data Visualization of Bird Strikes  between 2000 – 2011</vt:lpstr>
      <vt:lpstr>PROJECT DETAIL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Document</dc:title>
  <dc:creator>curiosity world</dc:creator>
  <cp:keywords>DAFPEWI1QIg,BAEgtqVOAQI</cp:keywords>
  <cp:lastModifiedBy>Abhinav Singh</cp:lastModifiedBy>
  <cp:revision>1</cp:revision>
  <dcterms:created xsi:type="dcterms:W3CDTF">2023-04-16T22:18:57Z</dcterms:created>
  <dcterms:modified xsi:type="dcterms:W3CDTF">2023-04-16T22:22:35Z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2022-10-27T00:00:00Z</vt:filetime>
  </property>
  <property fmtid="{D5CDD505-2E9C-101B-9397-08002B2CF9AE}" pid="3" name="Creator">
    <vt:lpwstr>Canva</vt:lpwstr>
  </property>
  <property fmtid="{D5CDD505-2E9C-101B-9397-08002B2CF9AE}" pid="4" name="LastSaved">
    <vt:filetime>2022-10-27T00:00:00Z</vt:filetime>
  </property>
</Properties>
</file>